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  <p:sldMasterId id="2147483686" r:id="rId2"/>
    <p:sldMasterId id="2147483705" r:id="rId3"/>
  </p:sldMasterIdLst>
  <p:notesMasterIdLst>
    <p:notesMasterId r:id="rId11"/>
  </p:notesMasterIdLst>
  <p:handoutMasterIdLst>
    <p:handoutMasterId r:id="rId12"/>
  </p:handoutMasterIdLst>
  <p:sldIdLst>
    <p:sldId id="258" r:id="rId4"/>
    <p:sldId id="277" r:id="rId5"/>
    <p:sldId id="278" r:id="rId6"/>
    <p:sldId id="268" r:id="rId7"/>
    <p:sldId id="283" r:id="rId8"/>
    <p:sldId id="270" r:id="rId9"/>
    <p:sldId id="261" r:id="rId10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2" pos="3840" userDrawn="1">
          <p15:clr>
            <a:srgbClr val="A4A3A4"/>
          </p15:clr>
        </p15:guide>
        <p15:guide id="3" pos="5654" userDrawn="1">
          <p15:clr>
            <a:srgbClr val="A4A3A4"/>
          </p15:clr>
        </p15:guide>
        <p15:guide id="4" pos="2026" userDrawn="1">
          <p15:clr>
            <a:srgbClr val="A4A3A4"/>
          </p15:clr>
        </p15:guide>
        <p15:guide id="5" orient="horz" pos="867" userDrawn="1">
          <p15:clr>
            <a:srgbClr val="A4A3A4"/>
          </p15:clr>
        </p15:guide>
        <p15:guide id="6" orient="horz" pos="1706" userDrawn="1">
          <p15:clr>
            <a:srgbClr val="A4A3A4"/>
          </p15:clr>
        </p15:guide>
        <p15:guide id="7" orient="horz" pos="2500" userDrawn="1">
          <p15:clr>
            <a:srgbClr val="A4A3A4"/>
          </p15:clr>
        </p15:guide>
        <p15:guide id="8" orient="horz" pos="3317" userDrawn="1">
          <p15:clr>
            <a:srgbClr val="A4A3A4"/>
          </p15:clr>
        </p15:guide>
        <p15:guide id="9" orient="horz" pos="404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5104" autoAdjust="0"/>
  </p:normalViewPr>
  <p:slideViewPr>
    <p:cSldViewPr snapToGrid="0" showGuides="1">
      <p:cViewPr>
        <p:scale>
          <a:sx n="79" d="100"/>
          <a:sy n="79" d="100"/>
        </p:scale>
        <p:origin x="-1740" y="-522"/>
      </p:cViewPr>
      <p:guideLst>
        <p:guide orient="horz" pos="867"/>
        <p:guide orient="horz" pos="1706"/>
        <p:guide orient="horz" pos="2500"/>
        <p:guide orient="horz" pos="3317"/>
        <p:guide orient="horz" pos="4042"/>
        <p:guide pos="3840"/>
        <p:guide pos="5654"/>
        <p:guide pos="202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0AB6B473-AEDB-4788-A1CF-3236F0EE322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A2616C4-3A31-4919-9351-D71161A44E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2FE32-2A6F-4088-A9FD-9703F4F03DE7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C2C44B7F-12A4-4F65-9948-16091B5282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59F04A0E-85A8-4710-8142-C3F316300C8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D8CA5-8FE0-461C-A664-1A4AA5A2ED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654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37A7F-C7E8-44BD-8B6A-51371E566C60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69E3A-664A-465A-9C78-4B54A00795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8985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97EEAC-CA62-44B4-85BB-A96BA2073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FC1CE3F9-0538-4D9D-854E-FB32CE6A7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6427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E352B33D-1A92-2D43-BFDD-66BB2A2E9F4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3488" y="1027355"/>
            <a:ext cx="2751580" cy="2737821"/>
          </a:xfrm>
          <a:custGeom>
            <a:avLst/>
            <a:gdLst>
              <a:gd name="connsiteX0" fmla="*/ 340383 w 2689412"/>
              <a:gd name="connsiteY0" fmla="*/ 0 h 2675964"/>
              <a:gd name="connsiteX1" fmla="*/ 2349029 w 2689412"/>
              <a:gd name="connsiteY1" fmla="*/ 0 h 2675964"/>
              <a:gd name="connsiteX2" fmla="*/ 2689412 w 2689412"/>
              <a:gd name="connsiteY2" fmla="*/ 340383 h 2675964"/>
              <a:gd name="connsiteX3" fmla="*/ 2689412 w 2689412"/>
              <a:gd name="connsiteY3" fmla="*/ 2335581 h 2675964"/>
              <a:gd name="connsiteX4" fmla="*/ 2349029 w 2689412"/>
              <a:gd name="connsiteY4" fmla="*/ 2675964 h 2675964"/>
              <a:gd name="connsiteX5" fmla="*/ 340383 w 2689412"/>
              <a:gd name="connsiteY5" fmla="*/ 2675964 h 2675964"/>
              <a:gd name="connsiteX6" fmla="*/ 0 w 2689412"/>
              <a:gd name="connsiteY6" fmla="*/ 2335581 h 2675964"/>
              <a:gd name="connsiteX7" fmla="*/ 0 w 2689412"/>
              <a:gd name="connsiteY7" fmla="*/ 340383 h 2675964"/>
              <a:gd name="connsiteX8" fmla="*/ 340383 w 2689412"/>
              <a:gd name="connsiteY8" fmla="*/ 0 h 267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9412" h="2675964">
                <a:moveTo>
                  <a:pt x="340383" y="0"/>
                </a:moveTo>
                <a:lnTo>
                  <a:pt x="2349029" y="0"/>
                </a:lnTo>
                <a:cubicBezTo>
                  <a:pt x="2537017" y="0"/>
                  <a:pt x="2689412" y="152395"/>
                  <a:pt x="2689412" y="340383"/>
                </a:cubicBezTo>
                <a:lnTo>
                  <a:pt x="2689412" y="2335581"/>
                </a:lnTo>
                <a:cubicBezTo>
                  <a:pt x="2689412" y="2523569"/>
                  <a:pt x="2537017" y="2675964"/>
                  <a:pt x="2349029" y="2675964"/>
                </a:cubicBezTo>
                <a:lnTo>
                  <a:pt x="340383" y="2675964"/>
                </a:lnTo>
                <a:cubicBezTo>
                  <a:pt x="152395" y="2675964"/>
                  <a:pt x="0" y="2523569"/>
                  <a:pt x="0" y="2335581"/>
                </a:cubicBezTo>
                <a:lnTo>
                  <a:pt x="0" y="340383"/>
                </a:lnTo>
                <a:cubicBezTo>
                  <a:pt x="0" y="152395"/>
                  <a:pt x="152395" y="0"/>
                  <a:pt x="34038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orthographicFront">
              <a:rot lat="20880000" lon="2400000" rev="21060000"/>
            </a:camera>
            <a:lightRig rig="threePt" dir="t"/>
          </a:scene3d>
        </p:spPr>
        <p:txBody>
          <a:bodyPr wrap="square">
            <a:noAutofit/>
          </a:bodyPr>
          <a:lstStyle/>
          <a:p>
            <a:r>
              <a:rPr lang="ru-RU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89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icture Placeholder 36">
            <a:extLst>
              <a:ext uri="{FF2B5EF4-FFF2-40B4-BE49-F238E27FC236}">
                <a16:creationId xmlns="" xmlns:a16="http://schemas.microsoft.com/office/drawing/2014/main" id="{2DED6899-EE35-4C9F-85BC-2800893A7A0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100787" y="191452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8" name="Picture Placeholder 37">
            <a:extLst>
              <a:ext uri="{FF2B5EF4-FFF2-40B4-BE49-F238E27FC236}">
                <a16:creationId xmlns="" xmlns:a16="http://schemas.microsoft.com/office/drawing/2014/main" id="{C8CD014F-DCFE-440B-9C46-DE5E50FC1AC8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429341" y="191452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="" xmlns:a16="http://schemas.microsoft.com/office/drawing/2014/main" id="{F25211DE-2900-41DB-94E0-DADC7578762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757895" y="191452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0" name="Picture Placeholder 39">
            <a:extLst>
              <a:ext uri="{FF2B5EF4-FFF2-40B4-BE49-F238E27FC236}">
                <a16:creationId xmlns="" xmlns:a16="http://schemas.microsoft.com/office/drawing/2014/main" id="{0051C6DB-32A3-4464-AE10-5633A7CE53C8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1100787" y="3262312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1" name="Picture Placeholder 40">
            <a:extLst>
              <a:ext uri="{FF2B5EF4-FFF2-40B4-BE49-F238E27FC236}">
                <a16:creationId xmlns="" xmlns:a16="http://schemas.microsoft.com/office/drawing/2014/main" id="{B30DC47F-8DF3-4F33-B1B6-FF730859D68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429341" y="3262312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2" name="Picture Placeholder 41">
            <a:extLst>
              <a:ext uri="{FF2B5EF4-FFF2-40B4-BE49-F238E27FC236}">
                <a16:creationId xmlns="" xmlns:a16="http://schemas.microsoft.com/office/drawing/2014/main" id="{8F4643DF-0111-4FA8-BE96-A6CE1DA67C8F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7757895" y="3262312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3" name="Picture Placeholder 42">
            <a:extLst>
              <a:ext uri="{FF2B5EF4-FFF2-40B4-BE49-F238E27FC236}">
                <a16:creationId xmlns="" xmlns:a16="http://schemas.microsoft.com/office/drawing/2014/main" id="{095EDDFA-6EB5-48D5-94C9-9CC6B10491F1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1100787" y="461010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4" name="Picture Placeholder 43">
            <a:extLst>
              <a:ext uri="{FF2B5EF4-FFF2-40B4-BE49-F238E27FC236}">
                <a16:creationId xmlns="" xmlns:a16="http://schemas.microsoft.com/office/drawing/2014/main" id="{97A33113-4109-4E55-A5EC-1DD0D9F09F4F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4429341" y="461010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="" xmlns:a16="http://schemas.microsoft.com/office/drawing/2014/main" id="{C9EBD72A-C4D9-488C-8B28-C748536236DA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757895" y="461010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1" name="Заголовок 1">
            <a:extLst>
              <a:ext uri="{FF2B5EF4-FFF2-40B4-BE49-F238E27FC236}">
                <a16:creationId xmlns="" xmlns:a16="http://schemas.microsoft.com/office/drawing/2014/main" id="{DBB9F5FB-2443-4210-9117-7BE8927A2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291" y="536155"/>
            <a:ext cx="10110840" cy="723301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3D6EA942-5AB8-4C4A-A437-9AFFF718AF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E724D1CC-8BB9-4F13-9B6E-DDA4BDBAFB0F}"/>
              </a:ext>
            </a:extLst>
          </p:cNvPr>
          <p:cNvCxnSpPr>
            <a:cxnSpLocks/>
          </p:cNvCxnSpPr>
          <p:nvPr userDrawn="1"/>
        </p:nvCxnSpPr>
        <p:spPr>
          <a:xfrm>
            <a:off x="2061221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0196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="" xmlns:a16="http://schemas.microsoft.com/office/drawing/2014/main" id="{4BA24CCC-EDF0-4391-BDAD-5A1AC3C41ED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513092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="" xmlns:a16="http://schemas.microsoft.com/office/drawing/2014/main" id="{A8C50DEA-9D79-44F2-8F00-34CE2DFBB104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3341648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6" name="Picture Placeholder 45">
            <a:extLst>
              <a:ext uri="{FF2B5EF4-FFF2-40B4-BE49-F238E27FC236}">
                <a16:creationId xmlns="" xmlns:a16="http://schemas.microsoft.com/office/drawing/2014/main" id="{47C511FA-F714-464A-AC1B-9514AED5E82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6170205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bg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7" name="Picture Placeholder 46">
            <a:extLst>
              <a:ext uri="{FF2B5EF4-FFF2-40B4-BE49-F238E27FC236}">
                <a16:creationId xmlns="" xmlns:a16="http://schemas.microsoft.com/office/drawing/2014/main" id="{9CD4A1BF-2AF8-4D45-921D-BCC417960008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998762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>
                <a:lumMod val="75000"/>
              </a:schemeClr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="" xmlns:a16="http://schemas.microsoft.com/office/drawing/2014/main" id="{610A3D6E-C358-439C-8B8A-28D7DA56AB33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513092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9" name="Picture Placeholder 48">
            <a:extLst>
              <a:ext uri="{FF2B5EF4-FFF2-40B4-BE49-F238E27FC236}">
                <a16:creationId xmlns="" xmlns:a16="http://schemas.microsoft.com/office/drawing/2014/main" id="{B176FB6D-30B1-4A91-BF7B-E0B3AC30EFB6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3341648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0" name="Picture Placeholder 49">
            <a:extLst>
              <a:ext uri="{FF2B5EF4-FFF2-40B4-BE49-F238E27FC236}">
                <a16:creationId xmlns="" xmlns:a16="http://schemas.microsoft.com/office/drawing/2014/main" id="{F6FEED80-41F9-45B8-810F-A371D8C9E3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6170205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bg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1" name="Picture Placeholder 50">
            <a:extLst>
              <a:ext uri="{FF2B5EF4-FFF2-40B4-BE49-F238E27FC236}">
                <a16:creationId xmlns="" xmlns:a16="http://schemas.microsoft.com/office/drawing/2014/main" id="{6D041EF4-D5CD-4126-B32F-5971C6FA721C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8998762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>
                <a:lumMod val="75000"/>
              </a:schemeClr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2" name="Picture Placeholder 51">
            <a:extLst>
              <a:ext uri="{FF2B5EF4-FFF2-40B4-BE49-F238E27FC236}">
                <a16:creationId xmlns="" xmlns:a16="http://schemas.microsoft.com/office/drawing/2014/main" id="{CEE5E17D-B267-4245-B058-59B9515089D4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13092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3" name="Picture Placeholder 52">
            <a:extLst>
              <a:ext uri="{FF2B5EF4-FFF2-40B4-BE49-F238E27FC236}">
                <a16:creationId xmlns="" xmlns:a16="http://schemas.microsoft.com/office/drawing/2014/main" id="{6CBC3CA6-B6A2-4EEB-9A63-B3A2ED1EA40C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3341648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4" name="Picture Placeholder 53">
            <a:extLst>
              <a:ext uri="{FF2B5EF4-FFF2-40B4-BE49-F238E27FC236}">
                <a16:creationId xmlns="" xmlns:a16="http://schemas.microsoft.com/office/drawing/2014/main" id="{49975133-13E9-47E2-B89B-39D855512B99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6170205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bg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5" name="Picture Placeholder 54">
            <a:extLst>
              <a:ext uri="{FF2B5EF4-FFF2-40B4-BE49-F238E27FC236}">
                <a16:creationId xmlns="" xmlns:a16="http://schemas.microsoft.com/office/drawing/2014/main" id="{63CF676C-B8B6-4C40-91EF-D8B604B3000F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8998762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>
                <a:lumMod val="75000"/>
              </a:schemeClr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14" name="Заголовок 1">
            <a:extLst>
              <a:ext uri="{FF2B5EF4-FFF2-40B4-BE49-F238E27FC236}">
                <a16:creationId xmlns="" xmlns:a16="http://schemas.microsoft.com/office/drawing/2014/main" id="{E7C5E946-6B4D-4DA9-87C7-39B17764C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291" y="536155"/>
            <a:ext cx="10110840" cy="723301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59EDAC2-D2B2-4715-A519-F1DEFBB852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633AD95B-912D-4EE5-AB01-26E708E8C3D9}"/>
              </a:ext>
            </a:extLst>
          </p:cNvPr>
          <p:cNvCxnSpPr>
            <a:cxnSpLocks/>
          </p:cNvCxnSpPr>
          <p:nvPr userDrawn="1"/>
        </p:nvCxnSpPr>
        <p:spPr>
          <a:xfrm>
            <a:off x="2061221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896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97EEAC-CA62-44B4-85BB-A96BA2073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C1CE3F9-0538-4D9D-854E-FB32CE6A7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A72C45B7-519C-4347-8359-603406567E2D}"/>
              </a:ext>
            </a:extLst>
          </p:cNvPr>
          <p:cNvSpPr txBox="1">
            <a:spLocks/>
          </p:cNvSpPr>
          <p:nvPr userDrawn="1"/>
        </p:nvSpPr>
        <p:spPr>
          <a:xfrm>
            <a:off x="1009291" y="536155"/>
            <a:ext cx="10110840" cy="723301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A4DA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2318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7751C58-CF5A-481A-A8C3-9AE6DE1BC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6AC0354-8857-4D5A-8029-713F2BBF62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2F5C57AD-C262-49D3-8678-F460341B590F}"/>
              </a:ext>
            </a:extLst>
          </p:cNvPr>
          <p:cNvCxnSpPr>
            <a:cxnSpLocks/>
          </p:cNvCxnSpPr>
          <p:nvPr userDrawn="1"/>
        </p:nvCxnSpPr>
        <p:spPr>
          <a:xfrm>
            <a:off x="1815894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82224642-0EEE-47A5-8AB7-42629F447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64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66243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028DC2E-AE17-4B30-AF9A-CC943FF09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B0AAAB7-4027-46DA-9AE9-7D7D883B2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153747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0A3006F-3D7C-466A-99C2-36F5E9B55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FCF9C8B-8B22-4083-84F8-4561DA4CC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4F59CBCF-8C2C-4291-9170-81C78CD42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01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05F3B82-8C2A-46E0-A0E3-A7A536FBE4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70F4E3EC-F2FE-4FF4-90D3-4257DDE215C3}"/>
              </a:ext>
            </a:extLst>
          </p:cNvPr>
          <p:cNvCxnSpPr>
            <a:cxnSpLocks/>
          </p:cNvCxnSpPr>
          <p:nvPr userDrawn="1"/>
        </p:nvCxnSpPr>
        <p:spPr>
          <a:xfrm>
            <a:off x="1693231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9658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A13D757-AF20-4E20-9AC5-6EE01DEB6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712" y="15949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97EB18E-FA38-4EA6-8AA9-89C000B3B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7041" y="2418812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573074BF-4CF1-4CAF-BB64-48D7F22DD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9453" y="15949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12DF023-6920-40FF-AAD6-7BFE13DD1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9453" y="2418812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xmlns="" id="{A835009E-3696-43AE-ACD6-FDA280737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62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47415D2-2728-42CF-8D55-37ABCBF2A2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536C3AA7-4B49-4116-A3BF-A7693AD00B3B}"/>
              </a:ext>
            </a:extLst>
          </p:cNvPr>
          <p:cNvCxnSpPr>
            <a:cxnSpLocks/>
          </p:cNvCxnSpPr>
          <p:nvPr userDrawn="1"/>
        </p:nvCxnSpPr>
        <p:spPr>
          <a:xfrm>
            <a:off x="1815892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200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9025E52-4E42-494E-BC2C-62BB40AF8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118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440955EA-BEE6-4162-91AF-D0FCB7414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643E5F0A-5A05-4025-9FDA-0B7F546D98AD}"/>
              </a:ext>
            </a:extLst>
          </p:cNvPr>
          <p:cNvCxnSpPr>
            <a:cxnSpLocks/>
          </p:cNvCxnSpPr>
          <p:nvPr userDrawn="1"/>
        </p:nvCxnSpPr>
        <p:spPr>
          <a:xfrm>
            <a:off x="1827048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4002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699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7751C58-CF5A-481A-A8C3-9AE6DE1BC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Заголовок 6">
            <a:extLst>
              <a:ext uri="{FF2B5EF4-FFF2-40B4-BE49-F238E27FC236}">
                <a16:creationId xmlns="" xmlns:a16="http://schemas.microsoft.com/office/drawing/2014/main" id="{40F1E050-D7AE-486B-B244-4317D5B00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02944BCB-326B-459F-8832-E23CEEC787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1316" y="536155"/>
            <a:ext cx="723301" cy="72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3412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xmlns="" id="{F2919C4A-84D7-044B-9309-890E798602D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12293" y="1079286"/>
            <a:ext cx="3876566" cy="2878565"/>
          </a:xfrm>
          <a:solidFill>
            <a:schemeClr val="bg1">
              <a:lumMod val="65000"/>
            </a:schemeClr>
          </a:solidFill>
          <a:scene3d>
            <a:camera prst="perspectiveRight" fov="1680000">
              <a:rot lat="2040000" lon="19260000" rev="60000"/>
            </a:camera>
            <a:lightRig rig="threePt" dir="t"/>
          </a:scene3d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38328716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3FDBBFB9-708E-AE48-8990-463C05B31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96174" y="869950"/>
            <a:ext cx="2282825" cy="4905375"/>
          </a:xfrm>
          <a:custGeom>
            <a:avLst/>
            <a:gdLst>
              <a:gd name="connsiteX0" fmla="*/ 228202 w 2282024"/>
              <a:gd name="connsiteY0" fmla="*/ 0 h 4913906"/>
              <a:gd name="connsiteX1" fmla="*/ 2053822 w 2282024"/>
              <a:gd name="connsiteY1" fmla="*/ 0 h 4913906"/>
              <a:gd name="connsiteX2" fmla="*/ 2282024 w 2282024"/>
              <a:gd name="connsiteY2" fmla="*/ 228202 h 4913906"/>
              <a:gd name="connsiteX3" fmla="*/ 2282024 w 2282024"/>
              <a:gd name="connsiteY3" fmla="*/ 4685704 h 4913906"/>
              <a:gd name="connsiteX4" fmla="*/ 2053822 w 2282024"/>
              <a:gd name="connsiteY4" fmla="*/ 4913906 h 4913906"/>
              <a:gd name="connsiteX5" fmla="*/ 228202 w 2282024"/>
              <a:gd name="connsiteY5" fmla="*/ 4913906 h 4913906"/>
              <a:gd name="connsiteX6" fmla="*/ 0 w 2282024"/>
              <a:gd name="connsiteY6" fmla="*/ 4685704 h 4913906"/>
              <a:gd name="connsiteX7" fmla="*/ 0 w 2282024"/>
              <a:gd name="connsiteY7" fmla="*/ 228202 h 4913906"/>
              <a:gd name="connsiteX8" fmla="*/ 228202 w 2282024"/>
              <a:gd name="connsiteY8" fmla="*/ 0 h 491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2024" h="4913906">
                <a:moveTo>
                  <a:pt x="228202" y="0"/>
                </a:moveTo>
                <a:lnTo>
                  <a:pt x="2053822" y="0"/>
                </a:lnTo>
                <a:cubicBezTo>
                  <a:pt x="2179854" y="0"/>
                  <a:pt x="2282024" y="102170"/>
                  <a:pt x="2282024" y="228202"/>
                </a:cubicBezTo>
                <a:lnTo>
                  <a:pt x="2282024" y="4685704"/>
                </a:lnTo>
                <a:cubicBezTo>
                  <a:pt x="2282024" y="4811736"/>
                  <a:pt x="2179854" y="4913906"/>
                  <a:pt x="2053822" y="4913906"/>
                </a:cubicBezTo>
                <a:lnTo>
                  <a:pt x="228202" y="4913906"/>
                </a:lnTo>
                <a:cubicBezTo>
                  <a:pt x="102170" y="4913906"/>
                  <a:pt x="0" y="4811736"/>
                  <a:pt x="0" y="4685704"/>
                </a:cubicBezTo>
                <a:lnTo>
                  <a:pt x="0" y="228202"/>
                </a:lnTo>
                <a:cubicBezTo>
                  <a:pt x="0" y="102170"/>
                  <a:pt x="102170" y="0"/>
                  <a:pt x="228202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1541885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1E4FE7AF-7E07-2142-9481-3260588F9C1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737021" y="296563"/>
            <a:ext cx="2910015" cy="4985950"/>
          </a:xfrm>
          <a:custGeom>
            <a:avLst/>
            <a:gdLst>
              <a:gd name="connsiteX0" fmla="*/ 80560 w 2834640"/>
              <a:gd name="connsiteY0" fmla="*/ 0 h 4872446"/>
              <a:gd name="connsiteX1" fmla="*/ 2754080 w 2834640"/>
              <a:gd name="connsiteY1" fmla="*/ 0 h 4872446"/>
              <a:gd name="connsiteX2" fmla="*/ 2834640 w 2834640"/>
              <a:gd name="connsiteY2" fmla="*/ 80560 h 4872446"/>
              <a:gd name="connsiteX3" fmla="*/ 2834640 w 2834640"/>
              <a:gd name="connsiteY3" fmla="*/ 4791886 h 4872446"/>
              <a:gd name="connsiteX4" fmla="*/ 2754080 w 2834640"/>
              <a:gd name="connsiteY4" fmla="*/ 4872446 h 4872446"/>
              <a:gd name="connsiteX5" fmla="*/ 80560 w 2834640"/>
              <a:gd name="connsiteY5" fmla="*/ 4872446 h 4872446"/>
              <a:gd name="connsiteX6" fmla="*/ 0 w 2834640"/>
              <a:gd name="connsiteY6" fmla="*/ 4791886 h 4872446"/>
              <a:gd name="connsiteX7" fmla="*/ 0 w 2834640"/>
              <a:gd name="connsiteY7" fmla="*/ 80560 h 4872446"/>
              <a:gd name="connsiteX8" fmla="*/ 80560 w 2834640"/>
              <a:gd name="connsiteY8" fmla="*/ 0 h 48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34640" h="4872446">
                <a:moveTo>
                  <a:pt x="80560" y="0"/>
                </a:moveTo>
                <a:lnTo>
                  <a:pt x="2754080" y="0"/>
                </a:lnTo>
                <a:cubicBezTo>
                  <a:pt x="2798572" y="0"/>
                  <a:pt x="2834640" y="36068"/>
                  <a:pt x="2834640" y="80560"/>
                </a:cubicBezTo>
                <a:lnTo>
                  <a:pt x="2834640" y="4791886"/>
                </a:lnTo>
                <a:cubicBezTo>
                  <a:pt x="2834640" y="4836378"/>
                  <a:pt x="2798572" y="4872446"/>
                  <a:pt x="2754080" y="4872446"/>
                </a:cubicBezTo>
                <a:lnTo>
                  <a:pt x="80560" y="4872446"/>
                </a:lnTo>
                <a:cubicBezTo>
                  <a:pt x="36068" y="4872446"/>
                  <a:pt x="0" y="4836378"/>
                  <a:pt x="0" y="4791886"/>
                </a:cubicBezTo>
                <a:lnTo>
                  <a:pt x="0" y="80560"/>
                </a:lnTo>
                <a:cubicBezTo>
                  <a:pt x="0" y="36068"/>
                  <a:pt x="36068" y="0"/>
                  <a:pt x="80560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perspectiveRight" fov="2100000">
              <a:rot lat="21120000" lon="18600000" rev="2220000"/>
            </a:camera>
            <a:lightRig rig="threePt" dir="t"/>
          </a:scene3d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22318324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xmlns="" id="{E352B33D-1A92-2D43-BFDD-66BB2A2E9F4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3488" y="1027355"/>
            <a:ext cx="2751580" cy="2737821"/>
          </a:xfrm>
          <a:custGeom>
            <a:avLst/>
            <a:gdLst>
              <a:gd name="connsiteX0" fmla="*/ 340383 w 2689412"/>
              <a:gd name="connsiteY0" fmla="*/ 0 h 2675964"/>
              <a:gd name="connsiteX1" fmla="*/ 2349029 w 2689412"/>
              <a:gd name="connsiteY1" fmla="*/ 0 h 2675964"/>
              <a:gd name="connsiteX2" fmla="*/ 2689412 w 2689412"/>
              <a:gd name="connsiteY2" fmla="*/ 340383 h 2675964"/>
              <a:gd name="connsiteX3" fmla="*/ 2689412 w 2689412"/>
              <a:gd name="connsiteY3" fmla="*/ 2335581 h 2675964"/>
              <a:gd name="connsiteX4" fmla="*/ 2349029 w 2689412"/>
              <a:gd name="connsiteY4" fmla="*/ 2675964 h 2675964"/>
              <a:gd name="connsiteX5" fmla="*/ 340383 w 2689412"/>
              <a:gd name="connsiteY5" fmla="*/ 2675964 h 2675964"/>
              <a:gd name="connsiteX6" fmla="*/ 0 w 2689412"/>
              <a:gd name="connsiteY6" fmla="*/ 2335581 h 2675964"/>
              <a:gd name="connsiteX7" fmla="*/ 0 w 2689412"/>
              <a:gd name="connsiteY7" fmla="*/ 340383 h 2675964"/>
              <a:gd name="connsiteX8" fmla="*/ 340383 w 2689412"/>
              <a:gd name="connsiteY8" fmla="*/ 0 h 267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9412" h="2675964">
                <a:moveTo>
                  <a:pt x="340383" y="0"/>
                </a:moveTo>
                <a:lnTo>
                  <a:pt x="2349029" y="0"/>
                </a:lnTo>
                <a:cubicBezTo>
                  <a:pt x="2537017" y="0"/>
                  <a:pt x="2689412" y="152395"/>
                  <a:pt x="2689412" y="340383"/>
                </a:cubicBezTo>
                <a:lnTo>
                  <a:pt x="2689412" y="2335581"/>
                </a:lnTo>
                <a:cubicBezTo>
                  <a:pt x="2689412" y="2523569"/>
                  <a:pt x="2537017" y="2675964"/>
                  <a:pt x="2349029" y="2675964"/>
                </a:cubicBezTo>
                <a:lnTo>
                  <a:pt x="340383" y="2675964"/>
                </a:lnTo>
                <a:cubicBezTo>
                  <a:pt x="152395" y="2675964"/>
                  <a:pt x="0" y="2523569"/>
                  <a:pt x="0" y="2335581"/>
                </a:cubicBezTo>
                <a:lnTo>
                  <a:pt x="0" y="340383"/>
                </a:lnTo>
                <a:cubicBezTo>
                  <a:pt x="0" y="152395"/>
                  <a:pt x="152395" y="0"/>
                  <a:pt x="34038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orthographicFront">
              <a:rot lat="20880000" lon="2400000" rev="21060000"/>
            </a:camera>
            <a:lightRig rig="threePt" dir="t"/>
          </a:scene3d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931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23309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icture Placeholder 36">
            <a:extLst>
              <a:ext uri="{FF2B5EF4-FFF2-40B4-BE49-F238E27FC236}">
                <a16:creationId xmlns:a16="http://schemas.microsoft.com/office/drawing/2014/main" xmlns="" id="{2DED6899-EE35-4C9F-85BC-2800893A7A0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100787" y="191452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38" name="Picture Placeholder 37">
            <a:extLst>
              <a:ext uri="{FF2B5EF4-FFF2-40B4-BE49-F238E27FC236}">
                <a16:creationId xmlns:a16="http://schemas.microsoft.com/office/drawing/2014/main" xmlns="" id="{C8CD014F-DCFE-440B-9C46-DE5E50FC1AC8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429341" y="191452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xmlns="" id="{F25211DE-2900-41DB-94E0-DADC7578762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757895" y="191452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xmlns="" id="{0051C6DB-32A3-4464-AE10-5633A7CE53C8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1100787" y="3262312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xmlns="" id="{B30DC47F-8DF3-4F33-B1B6-FF730859D68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429341" y="3262312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xmlns="" id="{8F4643DF-0111-4FA8-BE96-A6CE1DA67C8F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7757895" y="3262312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3" name="Picture Placeholder 42">
            <a:extLst>
              <a:ext uri="{FF2B5EF4-FFF2-40B4-BE49-F238E27FC236}">
                <a16:creationId xmlns:a16="http://schemas.microsoft.com/office/drawing/2014/main" xmlns="" id="{095EDDFA-6EB5-48D5-94C9-9CC6B10491F1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1100787" y="461010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4" name="Picture Placeholder 43">
            <a:extLst>
              <a:ext uri="{FF2B5EF4-FFF2-40B4-BE49-F238E27FC236}">
                <a16:creationId xmlns:a16="http://schemas.microsoft.com/office/drawing/2014/main" xmlns="" id="{97A33113-4109-4E55-A5EC-1DD0D9F09F4F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4429341" y="461010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xmlns="" id="{C9EBD72A-C4D9-488C-8B28-C748536236DA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757895" y="461010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xmlns="" id="{87473A5E-593A-498A-9B9D-24B946AD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115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7C7B9140-20A3-455A-8584-21C9D9C2D9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FDEA346B-C791-4726-A4B2-F88148EC6CB8}"/>
              </a:ext>
            </a:extLst>
          </p:cNvPr>
          <p:cNvCxnSpPr>
            <a:cxnSpLocks/>
          </p:cNvCxnSpPr>
          <p:nvPr userDrawn="1"/>
        </p:nvCxnSpPr>
        <p:spPr>
          <a:xfrm>
            <a:off x="1827045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363580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:a16="http://schemas.microsoft.com/office/drawing/2014/main" xmlns="" id="{4BA24CCC-EDF0-4391-BDAD-5A1AC3C41ED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513092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xmlns="" id="{A8C50DEA-9D79-44F2-8F00-34CE2DFBB104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3341648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6" name="Picture Placeholder 45">
            <a:extLst>
              <a:ext uri="{FF2B5EF4-FFF2-40B4-BE49-F238E27FC236}">
                <a16:creationId xmlns:a16="http://schemas.microsoft.com/office/drawing/2014/main" xmlns="" id="{47C511FA-F714-464A-AC1B-9514AED5E82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6170205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bg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xmlns="" id="{9CD4A1BF-2AF8-4D45-921D-BCC417960008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998762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>
                <a:lumMod val="75000"/>
              </a:schemeClr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:a16="http://schemas.microsoft.com/office/drawing/2014/main" xmlns="" id="{610A3D6E-C358-439C-8B8A-28D7DA56AB33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513092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9" name="Picture Placeholder 48">
            <a:extLst>
              <a:ext uri="{FF2B5EF4-FFF2-40B4-BE49-F238E27FC236}">
                <a16:creationId xmlns:a16="http://schemas.microsoft.com/office/drawing/2014/main" xmlns="" id="{B176FB6D-30B1-4A91-BF7B-E0B3AC30EFB6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3341648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0" name="Picture Placeholder 49">
            <a:extLst>
              <a:ext uri="{FF2B5EF4-FFF2-40B4-BE49-F238E27FC236}">
                <a16:creationId xmlns:a16="http://schemas.microsoft.com/office/drawing/2014/main" xmlns="" id="{F6FEED80-41F9-45B8-810F-A371D8C9E3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6170205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bg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1" name="Picture Placeholder 50">
            <a:extLst>
              <a:ext uri="{FF2B5EF4-FFF2-40B4-BE49-F238E27FC236}">
                <a16:creationId xmlns:a16="http://schemas.microsoft.com/office/drawing/2014/main" xmlns="" id="{6D041EF4-D5CD-4126-B32F-5971C6FA721C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8998762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>
                <a:lumMod val="75000"/>
              </a:schemeClr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xmlns="" id="{CEE5E17D-B267-4245-B058-59B9515089D4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13092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xmlns="" id="{6CBC3CA6-B6A2-4EEB-9A63-B3A2ED1EA40C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3341648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4" name="Picture Placeholder 53">
            <a:extLst>
              <a:ext uri="{FF2B5EF4-FFF2-40B4-BE49-F238E27FC236}">
                <a16:creationId xmlns:a16="http://schemas.microsoft.com/office/drawing/2014/main" xmlns="" id="{49975133-13E9-47E2-B89B-39D855512B99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6170205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bg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5" name="Picture Placeholder 54">
            <a:extLst>
              <a:ext uri="{FF2B5EF4-FFF2-40B4-BE49-F238E27FC236}">
                <a16:creationId xmlns:a16="http://schemas.microsoft.com/office/drawing/2014/main" xmlns="" id="{63CF676C-B8B6-4C40-91EF-D8B604B3000F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8998762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>
                <a:lumMod val="75000"/>
              </a:schemeClr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4" name="Заголовок 1">
            <a:extLst>
              <a:ext uri="{FF2B5EF4-FFF2-40B4-BE49-F238E27FC236}">
                <a16:creationId xmlns:a16="http://schemas.microsoft.com/office/drawing/2014/main" xmlns="" id="{E02CE2E9-CDED-4E1B-A3F2-588C6693E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115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846E3F21-029F-4A81-948A-9635F09590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35FF65A0-5FED-4538-8C70-80315F367416}"/>
              </a:ext>
            </a:extLst>
          </p:cNvPr>
          <p:cNvCxnSpPr>
            <a:cxnSpLocks/>
          </p:cNvCxnSpPr>
          <p:nvPr userDrawn="1"/>
        </p:nvCxnSpPr>
        <p:spPr>
          <a:xfrm>
            <a:off x="1827045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9698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70744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150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86024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914898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43772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2233032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8121015" y="3434714"/>
            <a:ext cx="4067174" cy="3413761"/>
          </a:xfrm>
          <a:custGeom>
            <a:avLst/>
            <a:gdLst>
              <a:gd name="connsiteX0" fmla="*/ 0 w 6091237"/>
              <a:gd name="connsiteY0" fmla="*/ 0 h 3424238"/>
              <a:gd name="connsiteX1" fmla="*/ 6091237 w 6091237"/>
              <a:gd name="connsiteY1" fmla="*/ 0 h 3424238"/>
              <a:gd name="connsiteX2" fmla="*/ 6091237 w 6091237"/>
              <a:gd name="connsiteY2" fmla="*/ 3424238 h 3424238"/>
              <a:gd name="connsiteX3" fmla="*/ 0 w 6091237"/>
              <a:gd name="connsiteY3" fmla="*/ 3424238 h 342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1237" h="3424238">
                <a:moveTo>
                  <a:pt x="0" y="0"/>
                </a:moveTo>
                <a:lnTo>
                  <a:pt x="6091237" y="0"/>
                </a:lnTo>
                <a:lnTo>
                  <a:pt x="6091237" y="3424238"/>
                </a:lnTo>
                <a:lnTo>
                  <a:pt x="0" y="342423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6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-10829" y="3434713"/>
            <a:ext cx="4067174" cy="3413761"/>
          </a:xfrm>
          <a:custGeom>
            <a:avLst/>
            <a:gdLst>
              <a:gd name="connsiteX0" fmla="*/ 0 w 6091237"/>
              <a:gd name="connsiteY0" fmla="*/ 0 h 3424238"/>
              <a:gd name="connsiteX1" fmla="*/ 6091237 w 6091237"/>
              <a:gd name="connsiteY1" fmla="*/ 0 h 3424238"/>
              <a:gd name="connsiteX2" fmla="*/ 6091237 w 6091237"/>
              <a:gd name="connsiteY2" fmla="*/ 3424238 h 3424238"/>
              <a:gd name="connsiteX3" fmla="*/ 0 w 6091237"/>
              <a:gd name="connsiteY3" fmla="*/ 3424238 h 342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1237" h="3424238">
                <a:moveTo>
                  <a:pt x="0" y="0"/>
                </a:moveTo>
                <a:lnTo>
                  <a:pt x="6091237" y="0"/>
                </a:lnTo>
                <a:lnTo>
                  <a:pt x="6091237" y="3424238"/>
                </a:lnTo>
                <a:lnTo>
                  <a:pt x="0" y="342423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4053841" y="3807"/>
            <a:ext cx="4067174" cy="3413761"/>
          </a:xfrm>
          <a:custGeom>
            <a:avLst/>
            <a:gdLst>
              <a:gd name="connsiteX0" fmla="*/ 0 w 6091237"/>
              <a:gd name="connsiteY0" fmla="*/ 0 h 3424238"/>
              <a:gd name="connsiteX1" fmla="*/ 6091237 w 6091237"/>
              <a:gd name="connsiteY1" fmla="*/ 0 h 3424238"/>
              <a:gd name="connsiteX2" fmla="*/ 6091237 w 6091237"/>
              <a:gd name="connsiteY2" fmla="*/ 3424238 h 3424238"/>
              <a:gd name="connsiteX3" fmla="*/ 0 w 6091237"/>
              <a:gd name="connsiteY3" fmla="*/ 3424238 h 342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1237" h="3424238">
                <a:moveTo>
                  <a:pt x="0" y="0"/>
                </a:moveTo>
                <a:lnTo>
                  <a:pt x="6091237" y="0"/>
                </a:lnTo>
                <a:lnTo>
                  <a:pt x="6091237" y="3424238"/>
                </a:lnTo>
                <a:lnTo>
                  <a:pt x="0" y="342423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289179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 bwMode="auto">
          <a:xfrm>
            <a:off x="106045" y="122238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1"/>
          </p:nvPr>
        </p:nvSpPr>
        <p:spPr bwMode="auto">
          <a:xfrm>
            <a:off x="2522302" y="122237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2"/>
          </p:nvPr>
        </p:nvSpPr>
        <p:spPr bwMode="auto">
          <a:xfrm>
            <a:off x="4938559" y="122238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3"/>
          </p:nvPr>
        </p:nvSpPr>
        <p:spPr bwMode="auto">
          <a:xfrm>
            <a:off x="7354816" y="122237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4"/>
          </p:nvPr>
        </p:nvSpPr>
        <p:spPr bwMode="auto">
          <a:xfrm>
            <a:off x="9771073" y="122236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5"/>
          </p:nvPr>
        </p:nvSpPr>
        <p:spPr bwMode="auto">
          <a:xfrm>
            <a:off x="106045" y="2356803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6"/>
          </p:nvPr>
        </p:nvSpPr>
        <p:spPr bwMode="auto">
          <a:xfrm>
            <a:off x="2522302" y="2356802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7"/>
          </p:nvPr>
        </p:nvSpPr>
        <p:spPr bwMode="auto">
          <a:xfrm>
            <a:off x="4938559" y="2356803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8"/>
          </p:nvPr>
        </p:nvSpPr>
        <p:spPr bwMode="auto">
          <a:xfrm>
            <a:off x="7354816" y="2356802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9"/>
          </p:nvPr>
        </p:nvSpPr>
        <p:spPr bwMode="auto">
          <a:xfrm>
            <a:off x="9771073" y="2356801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20"/>
          </p:nvPr>
        </p:nvSpPr>
        <p:spPr bwMode="auto">
          <a:xfrm>
            <a:off x="106045" y="4591366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21"/>
          </p:nvPr>
        </p:nvSpPr>
        <p:spPr bwMode="auto">
          <a:xfrm>
            <a:off x="2522302" y="4591365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2"/>
          </p:nvPr>
        </p:nvSpPr>
        <p:spPr bwMode="auto">
          <a:xfrm>
            <a:off x="4938559" y="4591366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7" name="Picture Placeholder 36"/>
          <p:cNvSpPr>
            <a:spLocks noGrp="1"/>
          </p:cNvSpPr>
          <p:nvPr>
            <p:ph type="pic" sz="quarter" idx="23"/>
          </p:nvPr>
        </p:nvSpPr>
        <p:spPr bwMode="auto">
          <a:xfrm>
            <a:off x="7354816" y="4591365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24"/>
          </p:nvPr>
        </p:nvSpPr>
        <p:spPr bwMode="auto">
          <a:xfrm>
            <a:off x="9771073" y="4591364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34403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28DC2E-AE17-4B30-AF9A-CC943FF09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B0AAAB7-4027-46DA-9AE9-7D7D883B2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034181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1741383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3481682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223065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63364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5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704747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445046" y="0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5715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1747098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3487397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5228780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21"/>
          </p:nvPr>
        </p:nvSpPr>
        <p:spPr>
          <a:xfrm>
            <a:off x="6969079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8710462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23"/>
          </p:nvPr>
        </p:nvSpPr>
        <p:spPr>
          <a:xfrm>
            <a:off x="10450761" y="1718480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4"/>
          </p:nvPr>
        </p:nvSpPr>
        <p:spPr>
          <a:xfrm>
            <a:off x="5715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5" name="Picture Placeholder 8"/>
          <p:cNvSpPr>
            <a:spLocks noGrp="1"/>
          </p:cNvSpPr>
          <p:nvPr>
            <p:ph type="pic" sz="quarter" idx="25"/>
          </p:nvPr>
        </p:nvSpPr>
        <p:spPr>
          <a:xfrm>
            <a:off x="1747098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6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3487397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7" name="Picture Placeholder 8"/>
          <p:cNvSpPr>
            <a:spLocks noGrp="1"/>
          </p:cNvSpPr>
          <p:nvPr>
            <p:ph type="pic" sz="quarter" idx="27"/>
          </p:nvPr>
        </p:nvSpPr>
        <p:spPr>
          <a:xfrm>
            <a:off x="5228780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8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6969079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9" name="Picture Placeholder 8"/>
          <p:cNvSpPr>
            <a:spLocks noGrp="1"/>
          </p:cNvSpPr>
          <p:nvPr>
            <p:ph type="pic" sz="quarter" idx="29"/>
          </p:nvPr>
        </p:nvSpPr>
        <p:spPr>
          <a:xfrm>
            <a:off x="8710462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0" name="Picture Placeholder 8"/>
          <p:cNvSpPr>
            <a:spLocks noGrp="1"/>
          </p:cNvSpPr>
          <p:nvPr>
            <p:ph type="pic" sz="quarter" idx="30"/>
          </p:nvPr>
        </p:nvSpPr>
        <p:spPr>
          <a:xfrm>
            <a:off x="10450761" y="3421591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1" name="Picture Placeholder 8"/>
          <p:cNvSpPr>
            <a:spLocks noGrp="1"/>
          </p:cNvSpPr>
          <p:nvPr>
            <p:ph type="pic" sz="quarter" idx="31"/>
          </p:nvPr>
        </p:nvSpPr>
        <p:spPr>
          <a:xfrm>
            <a:off x="11430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32"/>
          </p:nvPr>
        </p:nvSpPr>
        <p:spPr>
          <a:xfrm>
            <a:off x="1752813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3" name="Picture Placeholder 8"/>
          <p:cNvSpPr>
            <a:spLocks noGrp="1"/>
          </p:cNvSpPr>
          <p:nvPr>
            <p:ph type="pic" sz="quarter" idx="33"/>
          </p:nvPr>
        </p:nvSpPr>
        <p:spPr>
          <a:xfrm>
            <a:off x="3493112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4" name="Picture Placeholder 8"/>
          <p:cNvSpPr>
            <a:spLocks noGrp="1"/>
          </p:cNvSpPr>
          <p:nvPr>
            <p:ph type="pic" sz="quarter" idx="34"/>
          </p:nvPr>
        </p:nvSpPr>
        <p:spPr>
          <a:xfrm>
            <a:off x="5234495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5" name="Picture Placeholder 8"/>
          <p:cNvSpPr>
            <a:spLocks noGrp="1"/>
          </p:cNvSpPr>
          <p:nvPr>
            <p:ph type="pic" sz="quarter" idx="35"/>
          </p:nvPr>
        </p:nvSpPr>
        <p:spPr>
          <a:xfrm>
            <a:off x="6974794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36"/>
          </p:nvPr>
        </p:nvSpPr>
        <p:spPr>
          <a:xfrm>
            <a:off x="8716177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7" name="Picture Placeholder 8"/>
          <p:cNvSpPr>
            <a:spLocks noGrp="1"/>
          </p:cNvSpPr>
          <p:nvPr>
            <p:ph type="pic" sz="quarter" idx="37"/>
          </p:nvPr>
        </p:nvSpPr>
        <p:spPr>
          <a:xfrm>
            <a:off x="10456476" y="5140071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761812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697EEAC-CA62-44B4-85BB-A96BA2073A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FC1CE3F9-0538-4D9D-854E-FB32CE6A78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A72C45B7-519C-4347-8359-603406567E2D}"/>
              </a:ext>
            </a:extLst>
          </p:cNvPr>
          <p:cNvSpPr txBox="1">
            <a:spLocks/>
          </p:cNvSpPr>
          <p:nvPr userDrawn="1"/>
        </p:nvSpPr>
        <p:spPr>
          <a:xfrm>
            <a:off x="1009291" y="536155"/>
            <a:ext cx="10110840" cy="723301"/>
          </a:xfrm>
          <a:prstGeom prst="rect">
            <a:avLst/>
          </a:prstGeom>
        </p:spPr>
        <p:txBody>
          <a:bodyPr/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1A4DA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09686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7751C58-CF5A-481A-A8C3-9AE6DE1BC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06AC0354-8857-4D5A-8029-713F2BBF62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2F5C57AD-C262-49D3-8678-F460341B590F}"/>
              </a:ext>
            </a:extLst>
          </p:cNvPr>
          <p:cNvCxnSpPr>
            <a:cxnSpLocks/>
          </p:cNvCxnSpPr>
          <p:nvPr userDrawn="1"/>
        </p:nvCxnSpPr>
        <p:spPr>
          <a:xfrm>
            <a:off x="1815894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82224642-0EEE-47A5-8AB7-42629F447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64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31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28DC2E-AE17-4B30-AF9A-CC943FF09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B0AAAB7-4027-46DA-9AE9-7D7D883B2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5041738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0A3006F-3D7C-466A-99C2-36F5E9B55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FCF9C8B-8B22-4083-84F8-4561DA4CC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4F59CBCF-8C2C-4291-9170-81C78CD42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301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05F3B82-8C2A-46E0-A0E3-A7A536FBE4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70F4E3EC-F2FE-4FF4-90D3-4257DDE215C3}"/>
              </a:ext>
            </a:extLst>
          </p:cNvPr>
          <p:cNvCxnSpPr>
            <a:cxnSpLocks/>
          </p:cNvCxnSpPr>
          <p:nvPr userDrawn="1"/>
        </p:nvCxnSpPr>
        <p:spPr>
          <a:xfrm>
            <a:off x="1693231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6176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A13D757-AF20-4E20-9AC5-6EE01DEB6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1712" y="15949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97EB18E-FA38-4EA6-8AA9-89C000B3B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7041" y="2418812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573074BF-4CF1-4CAF-BB64-48D7F22DD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9453" y="15949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12DF023-6920-40FF-AAD6-7BFE13DD1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9453" y="2418812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A835009E-3696-43AE-ACD6-FDA280737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62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B47415D2-2728-42CF-8D55-37ABCBF2A2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536C3AA7-4B49-4116-A3BF-A7693AD00B3B}"/>
              </a:ext>
            </a:extLst>
          </p:cNvPr>
          <p:cNvCxnSpPr>
            <a:cxnSpLocks/>
          </p:cNvCxnSpPr>
          <p:nvPr userDrawn="1"/>
        </p:nvCxnSpPr>
        <p:spPr>
          <a:xfrm>
            <a:off x="1815892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87677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025E52-4E42-494E-BC2C-62BB40AF8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118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440955EA-BEE6-4162-91AF-D0FCB7414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="" xmlns:a16="http://schemas.microsoft.com/office/drawing/2014/main" id="{643E5F0A-5A05-4025-9FDA-0B7F546D98AD}"/>
              </a:ext>
            </a:extLst>
          </p:cNvPr>
          <p:cNvCxnSpPr>
            <a:cxnSpLocks/>
          </p:cNvCxnSpPr>
          <p:nvPr userDrawn="1"/>
        </p:nvCxnSpPr>
        <p:spPr>
          <a:xfrm>
            <a:off x="1827048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88777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44094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F2919C4A-84D7-044B-9309-890E798602D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12293" y="1079286"/>
            <a:ext cx="3876566" cy="2878565"/>
          </a:xfrm>
          <a:solidFill>
            <a:schemeClr val="bg1">
              <a:lumMod val="65000"/>
            </a:schemeClr>
          </a:solidFill>
          <a:scene3d>
            <a:camera prst="perspectiveRight" fov="1680000">
              <a:rot lat="2040000" lon="19260000" rev="60000"/>
            </a:camera>
            <a:lightRig rig="threePt" dir="t"/>
          </a:scene3d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38400510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3FDBBFB9-708E-AE48-8990-463C05B31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96174" y="869950"/>
            <a:ext cx="2282825" cy="4905375"/>
          </a:xfrm>
          <a:custGeom>
            <a:avLst/>
            <a:gdLst>
              <a:gd name="connsiteX0" fmla="*/ 228202 w 2282024"/>
              <a:gd name="connsiteY0" fmla="*/ 0 h 4913906"/>
              <a:gd name="connsiteX1" fmla="*/ 2053822 w 2282024"/>
              <a:gd name="connsiteY1" fmla="*/ 0 h 4913906"/>
              <a:gd name="connsiteX2" fmla="*/ 2282024 w 2282024"/>
              <a:gd name="connsiteY2" fmla="*/ 228202 h 4913906"/>
              <a:gd name="connsiteX3" fmla="*/ 2282024 w 2282024"/>
              <a:gd name="connsiteY3" fmla="*/ 4685704 h 4913906"/>
              <a:gd name="connsiteX4" fmla="*/ 2053822 w 2282024"/>
              <a:gd name="connsiteY4" fmla="*/ 4913906 h 4913906"/>
              <a:gd name="connsiteX5" fmla="*/ 228202 w 2282024"/>
              <a:gd name="connsiteY5" fmla="*/ 4913906 h 4913906"/>
              <a:gd name="connsiteX6" fmla="*/ 0 w 2282024"/>
              <a:gd name="connsiteY6" fmla="*/ 4685704 h 4913906"/>
              <a:gd name="connsiteX7" fmla="*/ 0 w 2282024"/>
              <a:gd name="connsiteY7" fmla="*/ 228202 h 4913906"/>
              <a:gd name="connsiteX8" fmla="*/ 228202 w 2282024"/>
              <a:gd name="connsiteY8" fmla="*/ 0 h 491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2024" h="4913906">
                <a:moveTo>
                  <a:pt x="228202" y="0"/>
                </a:moveTo>
                <a:lnTo>
                  <a:pt x="2053822" y="0"/>
                </a:lnTo>
                <a:cubicBezTo>
                  <a:pt x="2179854" y="0"/>
                  <a:pt x="2282024" y="102170"/>
                  <a:pt x="2282024" y="228202"/>
                </a:cubicBezTo>
                <a:lnTo>
                  <a:pt x="2282024" y="4685704"/>
                </a:lnTo>
                <a:cubicBezTo>
                  <a:pt x="2282024" y="4811736"/>
                  <a:pt x="2179854" y="4913906"/>
                  <a:pt x="2053822" y="4913906"/>
                </a:cubicBezTo>
                <a:lnTo>
                  <a:pt x="228202" y="4913906"/>
                </a:lnTo>
                <a:cubicBezTo>
                  <a:pt x="102170" y="4913906"/>
                  <a:pt x="0" y="4811736"/>
                  <a:pt x="0" y="4685704"/>
                </a:cubicBezTo>
                <a:lnTo>
                  <a:pt x="0" y="228202"/>
                </a:lnTo>
                <a:cubicBezTo>
                  <a:pt x="0" y="102170"/>
                  <a:pt x="102170" y="0"/>
                  <a:pt x="228202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214241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0A3006F-3D7C-466A-99C2-36F5E9B553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FCF9C8B-8B22-4083-84F8-4561DA4CC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E1DE9144-3ABC-4F60-8DAC-E67AA3007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291" y="536155"/>
            <a:ext cx="10110840" cy="723301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8696FC9-DB76-4A30-80F7-97FCEBC6E8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="" xmlns:a16="http://schemas.microsoft.com/office/drawing/2014/main" id="{19B234EF-8531-49D9-BAB3-6051B2034D38}"/>
              </a:ext>
            </a:extLst>
          </p:cNvPr>
          <p:cNvCxnSpPr>
            <a:cxnSpLocks/>
          </p:cNvCxnSpPr>
          <p:nvPr userDrawn="1"/>
        </p:nvCxnSpPr>
        <p:spPr>
          <a:xfrm>
            <a:off x="2061221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71766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="" xmlns:a16="http://schemas.microsoft.com/office/drawing/2014/main" id="{1E4FE7AF-7E07-2142-9481-3260588F9C1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737021" y="296563"/>
            <a:ext cx="2910015" cy="4985950"/>
          </a:xfrm>
          <a:custGeom>
            <a:avLst/>
            <a:gdLst>
              <a:gd name="connsiteX0" fmla="*/ 80560 w 2834640"/>
              <a:gd name="connsiteY0" fmla="*/ 0 h 4872446"/>
              <a:gd name="connsiteX1" fmla="*/ 2754080 w 2834640"/>
              <a:gd name="connsiteY1" fmla="*/ 0 h 4872446"/>
              <a:gd name="connsiteX2" fmla="*/ 2834640 w 2834640"/>
              <a:gd name="connsiteY2" fmla="*/ 80560 h 4872446"/>
              <a:gd name="connsiteX3" fmla="*/ 2834640 w 2834640"/>
              <a:gd name="connsiteY3" fmla="*/ 4791886 h 4872446"/>
              <a:gd name="connsiteX4" fmla="*/ 2754080 w 2834640"/>
              <a:gd name="connsiteY4" fmla="*/ 4872446 h 4872446"/>
              <a:gd name="connsiteX5" fmla="*/ 80560 w 2834640"/>
              <a:gd name="connsiteY5" fmla="*/ 4872446 h 4872446"/>
              <a:gd name="connsiteX6" fmla="*/ 0 w 2834640"/>
              <a:gd name="connsiteY6" fmla="*/ 4791886 h 4872446"/>
              <a:gd name="connsiteX7" fmla="*/ 0 w 2834640"/>
              <a:gd name="connsiteY7" fmla="*/ 80560 h 4872446"/>
              <a:gd name="connsiteX8" fmla="*/ 80560 w 2834640"/>
              <a:gd name="connsiteY8" fmla="*/ 0 h 48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34640" h="4872446">
                <a:moveTo>
                  <a:pt x="80560" y="0"/>
                </a:moveTo>
                <a:lnTo>
                  <a:pt x="2754080" y="0"/>
                </a:lnTo>
                <a:cubicBezTo>
                  <a:pt x="2798572" y="0"/>
                  <a:pt x="2834640" y="36068"/>
                  <a:pt x="2834640" y="80560"/>
                </a:cubicBezTo>
                <a:lnTo>
                  <a:pt x="2834640" y="4791886"/>
                </a:lnTo>
                <a:cubicBezTo>
                  <a:pt x="2834640" y="4836378"/>
                  <a:pt x="2798572" y="4872446"/>
                  <a:pt x="2754080" y="4872446"/>
                </a:cubicBezTo>
                <a:lnTo>
                  <a:pt x="80560" y="4872446"/>
                </a:lnTo>
                <a:cubicBezTo>
                  <a:pt x="36068" y="4872446"/>
                  <a:pt x="0" y="4836378"/>
                  <a:pt x="0" y="4791886"/>
                </a:cubicBezTo>
                <a:lnTo>
                  <a:pt x="0" y="80560"/>
                </a:lnTo>
                <a:cubicBezTo>
                  <a:pt x="0" y="36068"/>
                  <a:pt x="36068" y="0"/>
                  <a:pt x="80560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perspectiveRight" fov="2100000">
              <a:rot lat="21120000" lon="18600000" rev="2220000"/>
            </a:camera>
            <a:lightRig rig="threePt" dir="t"/>
          </a:scene3d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26154708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="" xmlns:a16="http://schemas.microsoft.com/office/drawing/2014/main" id="{E352B33D-1A92-2D43-BFDD-66BB2A2E9F4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403488" y="1027355"/>
            <a:ext cx="2751580" cy="2737821"/>
          </a:xfrm>
          <a:custGeom>
            <a:avLst/>
            <a:gdLst>
              <a:gd name="connsiteX0" fmla="*/ 340383 w 2689412"/>
              <a:gd name="connsiteY0" fmla="*/ 0 h 2675964"/>
              <a:gd name="connsiteX1" fmla="*/ 2349029 w 2689412"/>
              <a:gd name="connsiteY1" fmla="*/ 0 h 2675964"/>
              <a:gd name="connsiteX2" fmla="*/ 2689412 w 2689412"/>
              <a:gd name="connsiteY2" fmla="*/ 340383 h 2675964"/>
              <a:gd name="connsiteX3" fmla="*/ 2689412 w 2689412"/>
              <a:gd name="connsiteY3" fmla="*/ 2335581 h 2675964"/>
              <a:gd name="connsiteX4" fmla="*/ 2349029 w 2689412"/>
              <a:gd name="connsiteY4" fmla="*/ 2675964 h 2675964"/>
              <a:gd name="connsiteX5" fmla="*/ 340383 w 2689412"/>
              <a:gd name="connsiteY5" fmla="*/ 2675964 h 2675964"/>
              <a:gd name="connsiteX6" fmla="*/ 0 w 2689412"/>
              <a:gd name="connsiteY6" fmla="*/ 2335581 h 2675964"/>
              <a:gd name="connsiteX7" fmla="*/ 0 w 2689412"/>
              <a:gd name="connsiteY7" fmla="*/ 340383 h 2675964"/>
              <a:gd name="connsiteX8" fmla="*/ 340383 w 2689412"/>
              <a:gd name="connsiteY8" fmla="*/ 0 h 267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89412" h="2675964">
                <a:moveTo>
                  <a:pt x="340383" y="0"/>
                </a:moveTo>
                <a:lnTo>
                  <a:pt x="2349029" y="0"/>
                </a:lnTo>
                <a:cubicBezTo>
                  <a:pt x="2537017" y="0"/>
                  <a:pt x="2689412" y="152395"/>
                  <a:pt x="2689412" y="340383"/>
                </a:cubicBezTo>
                <a:lnTo>
                  <a:pt x="2689412" y="2335581"/>
                </a:lnTo>
                <a:cubicBezTo>
                  <a:pt x="2689412" y="2523569"/>
                  <a:pt x="2537017" y="2675964"/>
                  <a:pt x="2349029" y="2675964"/>
                </a:cubicBezTo>
                <a:lnTo>
                  <a:pt x="340383" y="2675964"/>
                </a:lnTo>
                <a:cubicBezTo>
                  <a:pt x="152395" y="2675964"/>
                  <a:pt x="0" y="2523569"/>
                  <a:pt x="0" y="2335581"/>
                </a:cubicBezTo>
                <a:lnTo>
                  <a:pt x="0" y="340383"/>
                </a:lnTo>
                <a:cubicBezTo>
                  <a:pt x="0" y="152395"/>
                  <a:pt x="152395" y="0"/>
                  <a:pt x="340383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orthographicFront">
              <a:rot lat="20880000" lon="2400000" rev="21060000"/>
            </a:camera>
            <a:lightRig rig="threePt" dir="t"/>
          </a:scene3d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0390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725700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icture Placeholder 36">
            <a:extLst>
              <a:ext uri="{FF2B5EF4-FFF2-40B4-BE49-F238E27FC236}">
                <a16:creationId xmlns="" xmlns:a16="http://schemas.microsoft.com/office/drawing/2014/main" id="{2DED6899-EE35-4C9F-85BC-2800893A7A0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100787" y="191452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38" name="Picture Placeholder 37">
            <a:extLst>
              <a:ext uri="{FF2B5EF4-FFF2-40B4-BE49-F238E27FC236}">
                <a16:creationId xmlns="" xmlns:a16="http://schemas.microsoft.com/office/drawing/2014/main" id="{C8CD014F-DCFE-440B-9C46-DE5E50FC1AC8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429341" y="191452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39" name="Picture Placeholder 38">
            <a:extLst>
              <a:ext uri="{FF2B5EF4-FFF2-40B4-BE49-F238E27FC236}">
                <a16:creationId xmlns="" xmlns:a16="http://schemas.microsoft.com/office/drawing/2014/main" id="{F25211DE-2900-41DB-94E0-DADC7578762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757895" y="191452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0" name="Picture Placeholder 39">
            <a:extLst>
              <a:ext uri="{FF2B5EF4-FFF2-40B4-BE49-F238E27FC236}">
                <a16:creationId xmlns="" xmlns:a16="http://schemas.microsoft.com/office/drawing/2014/main" id="{0051C6DB-32A3-4464-AE10-5633A7CE53C8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1100787" y="3262312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1" name="Picture Placeholder 40">
            <a:extLst>
              <a:ext uri="{FF2B5EF4-FFF2-40B4-BE49-F238E27FC236}">
                <a16:creationId xmlns="" xmlns:a16="http://schemas.microsoft.com/office/drawing/2014/main" id="{B30DC47F-8DF3-4F33-B1B6-FF730859D68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429341" y="3262312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2" name="Picture Placeholder 41">
            <a:extLst>
              <a:ext uri="{FF2B5EF4-FFF2-40B4-BE49-F238E27FC236}">
                <a16:creationId xmlns="" xmlns:a16="http://schemas.microsoft.com/office/drawing/2014/main" id="{8F4643DF-0111-4FA8-BE96-A6CE1DA67C8F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7757895" y="3262312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3" name="Picture Placeholder 42">
            <a:extLst>
              <a:ext uri="{FF2B5EF4-FFF2-40B4-BE49-F238E27FC236}">
                <a16:creationId xmlns="" xmlns:a16="http://schemas.microsoft.com/office/drawing/2014/main" id="{095EDDFA-6EB5-48D5-94C9-9CC6B10491F1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1100787" y="461010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4" name="Picture Placeholder 43">
            <a:extLst>
              <a:ext uri="{FF2B5EF4-FFF2-40B4-BE49-F238E27FC236}">
                <a16:creationId xmlns="" xmlns:a16="http://schemas.microsoft.com/office/drawing/2014/main" id="{97A33113-4109-4E55-A5EC-1DD0D9F09F4F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4429341" y="461010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5" name="Picture Placeholder 44">
            <a:extLst>
              <a:ext uri="{FF2B5EF4-FFF2-40B4-BE49-F238E27FC236}">
                <a16:creationId xmlns="" xmlns:a16="http://schemas.microsoft.com/office/drawing/2014/main" id="{C9EBD72A-C4D9-488C-8B28-C748536236DA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7757895" y="461010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1" name="Заголовок 1">
            <a:extLst>
              <a:ext uri="{FF2B5EF4-FFF2-40B4-BE49-F238E27FC236}">
                <a16:creationId xmlns="" xmlns:a16="http://schemas.microsoft.com/office/drawing/2014/main" id="{87473A5E-593A-498A-9B9D-24B946ADC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115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7C7B9140-20A3-455A-8584-21C9D9C2D9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FDEA346B-C791-4726-A4B2-F88148EC6CB8}"/>
              </a:ext>
            </a:extLst>
          </p:cNvPr>
          <p:cNvCxnSpPr>
            <a:cxnSpLocks/>
          </p:cNvCxnSpPr>
          <p:nvPr userDrawn="1"/>
        </p:nvCxnSpPr>
        <p:spPr>
          <a:xfrm>
            <a:off x="1827045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92410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icture Placeholder 34">
            <a:extLst>
              <a:ext uri="{FF2B5EF4-FFF2-40B4-BE49-F238E27FC236}">
                <a16:creationId xmlns="" xmlns:a16="http://schemas.microsoft.com/office/drawing/2014/main" id="{4BA24CCC-EDF0-4391-BDAD-5A1AC3C41ED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513092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="" xmlns:a16="http://schemas.microsoft.com/office/drawing/2014/main" id="{A8C50DEA-9D79-44F2-8F00-34CE2DFBB104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3341648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6" name="Picture Placeholder 45">
            <a:extLst>
              <a:ext uri="{FF2B5EF4-FFF2-40B4-BE49-F238E27FC236}">
                <a16:creationId xmlns="" xmlns:a16="http://schemas.microsoft.com/office/drawing/2014/main" id="{47C511FA-F714-464A-AC1B-9514AED5E82E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6170205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bg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7" name="Picture Placeholder 46">
            <a:extLst>
              <a:ext uri="{FF2B5EF4-FFF2-40B4-BE49-F238E27FC236}">
                <a16:creationId xmlns="" xmlns:a16="http://schemas.microsoft.com/office/drawing/2014/main" id="{9CD4A1BF-2AF8-4D45-921D-BCC417960008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998762" y="188214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>
                <a:lumMod val="75000"/>
              </a:schemeClr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8" name="Picture Placeholder 47">
            <a:extLst>
              <a:ext uri="{FF2B5EF4-FFF2-40B4-BE49-F238E27FC236}">
                <a16:creationId xmlns="" xmlns:a16="http://schemas.microsoft.com/office/drawing/2014/main" id="{610A3D6E-C358-439C-8B8A-28D7DA56AB33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513092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49" name="Picture Placeholder 48">
            <a:extLst>
              <a:ext uri="{FF2B5EF4-FFF2-40B4-BE49-F238E27FC236}">
                <a16:creationId xmlns="" xmlns:a16="http://schemas.microsoft.com/office/drawing/2014/main" id="{B176FB6D-30B1-4A91-BF7B-E0B3AC30EFB6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3341648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0" name="Picture Placeholder 49">
            <a:extLst>
              <a:ext uri="{FF2B5EF4-FFF2-40B4-BE49-F238E27FC236}">
                <a16:creationId xmlns="" xmlns:a16="http://schemas.microsoft.com/office/drawing/2014/main" id="{F6FEED80-41F9-45B8-810F-A371D8C9E3AC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6170205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bg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1" name="Picture Placeholder 50">
            <a:extLst>
              <a:ext uri="{FF2B5EF4-FFF2-40B4-BE49-F238E27FC236}">
                <a16:creationId xmlns="" xmlns:a16="http://schemas.microsoft.com/office/drawing/2014/main" id="{6D041EF4-D5CD-4126-B32F-5971C6FA721C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8998762" y="3453765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>
                <a:lumMod val="75000"/>
              </a:schemeClr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2" name="Picture Placeholder 51">
            <a:extLst>
              <a:ext uri="{FF2B5EF4-FFF2-40B4-BE49-F238E27FC236}">
                <a16:creationId xmlns="" xmlns:a16="http://schemas.microsoft.com/office/drawing/2014/main" id="{CEE5E17D-B267-4245-B058-59B9515089D4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513092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1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3" name="Picture Placeholder 52">
            <a:extLst>
              <a:ext uri="{FF2B5EF4-FFF2-40B4-BE49-F238E27FC236}">
                <a16:creationId xmlns="" xmlns:a16="http://schemas.microsoft.com/office/drawing/2014/main" id="{6CBC3CA6-B6A2-4EEB-9A63-B3A2ED1EA40C}"/>
              </a:ext>
            </a:extLst>
          </p:cNvPr>
          <p:cNvSpPr>
            <a:spLocks noGrp="1"/>
          </p:cNvSpPr>
          <p:nvPr>
            <p:ph type="pic" sz="quarter" idx="49"/>
          </p:nvPr>
        </p:nvSpPr>
        <p:spPr>
          <a:xfrm>
            <a:off x="3341648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accent4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4" name="Picture Placeholder 53">
            <a:extLst>
              <a:ext uri="{FF2B5EF4-FFF2-40B4-BE49-F238E27FC236}">
                <a16:creationId xmlns="" xmlns:a16="http://schemas.microsoft.com/office/drawing/2014/main" id="{49975133-13E9-47E2-B89B-39D855512B99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6170205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bg2"/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55" name="Picture Placeholder 54">
            <a:extLst>
              <a:ext uri="{FF2B5EF4-FFF2-40B4-BE49-F238E27FC236}">
                <a16:creationId xmlns="" xmlns:a16="http://schemas.microsoft.com/office/drawing/2014/main" id="{63CF676C-B8B6-4C40-91EF-D8B604B3000F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8998762" y="5025390"/>
            <a:ext cx="952376" cy="952500"/>
          </a:xfrm>
          <a:custGeom>
            <a:avLst/>
            <a:gdLst>
              <a:gd name="connsiteX0" fmla="*/ 0 w 1905000"/>
              <a:gd name="connsiteY0" fmla="*/ 0 h 1905000"/>
              <a:gd name="connsiteX1" fmla="*/ 1905000 w 1905000"/>
              <a:gd name="connsiteY1" fmla="*/ 0 h 1905000"/>
              <a:gd name="connsiteX2" fmla="*/ 1905000 w 1905000"/>
              <a:gd name="connsiteY2" fmla="*/ 1905000 h 1905000"/>
              <a:gd name="connsiteX3" fmla="*/ 0 w 1905000"/>
              <a:gd name="connsiteY3" fmla="*/ 1905000 h 190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5000" h="1905000">
                <a:moveTo>
                  <a:pt x="0" y="0"/>
                </a:moveTo>
                <a:lnTo>
                  <a:pt x="1905000" y="0"/>
                </a:lnTo>
                <a:lnTo>
                  <a:pt x="1905000" y="1905000"/>
                </a:lnTo>
                <a:lnTo>
                  <a:pt x="0" y="1905000"/>
                </a:lnTo>
                <a:close/>
              </a:path>
            </a:pathLst>
          </a:custGeom>
          <a:pattFill prst="pct60">
            <a:fgClr>
              <a:srgbClr val="FFFFFF"/>
            </a:fgClr>
            <a:bgClr>
              <a:srgbClr val="C1C9D5"/>
            </a:bgClr>
          </a:pattFill>
          <a:effectLst>
            <a:outerShdw dist="88900" dir="10800000" sx="99000" sy="99000" algn="r" rotWithShape="0">
              <a:schemeClr val="tx2">
                <a:lumMod val="75000"/>
              </a:schemeClr>
            </a:outerShdw>
          </a:effectLst>
          <a:scene3d>
            <a:camera prst="isometricOffAxis1Top">
              <a:rot lat="0" lon="0" rev="0"/>
            </a:camera>
            <a:lightRig rig="threePt" dir="t"/>
          </a:scene3d>
        </p:spPr>
        <p:txBody>
          <a:bodyPr wrap="square" anchor="t">
            <a:noAutofit/>
          </a:bodyPr>
          <a:lstStyle>
            <a:lvl1pPr marL="0" indent="0" algn="ctr">
              <a:buNone/>
              <a:defRPr sz="1000"/>
            </a:lvl1pPr>
          </a:lstStyle>
          <a:p>
            <a:endParaRPr lang="en-US"/>
          </a:p>
        </p:txBody>
      </p:sp>
      <p:sp>
        <p:nvSpPr>
          <p:cNvPr id="14" name="Заголовок 1">
            <a:extLst>
              <a:ext uri="{FF2B5EF4-FFF2-40B4-BE49-F238E27FC236}">
                <a16:creationId xmlns="" xmlns:a16="http://schemas.microsoft.com/office/drawing/2014/main" id="{E02CE2E9-CDED-4E1B-A3F2-588C6693E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115" y="536155"/>
            <a:ext cx="10110840" cy="723301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endParaRPr lang="ru-RU" dirty="0"/>
          </a:p>
        </p:txBody>
      </p:sp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846E3F21-029F-4A81-948A-9635F09590C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35FF65A0-5FED-4538-8C70-80315F367416}"/>
              </a:ext>
            </a:extLst>
          </p:cNvPr>
          <p:cNvCxnSpPr>
            <a:cxnSpLocks/>
          </p:cNvCxnSpPr>
          <p:nvPr userDrawn="1"/>
        </p:nvCxnSpPr>
        <p:spPr>
          <a:xfrm>
            <a:off x="1827045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73266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70744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150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86024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914898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43772" y="74295"/>
            <a:ext cx="2354580" cy="6715125"/>
          </a:xfrm>
          <a:custGeom>
            <a:avLst/>
            <a:gdLst>
              <a:gd name="connsiteX0" fmla="*/ 0 w 4076188"/>
              <a:gd name="connsiteY0" fmla="*/ 0 h 6854813"/>
              <a:gd name="connsiteX1" fmla="*/ 4076188 w 4076188"/>
              <a:gd name="connsiteY1" fmla="*/ 0 h 6854813"/>
              <a:gd name="connsiteX2" fmla="*/ 4076188 w 4076188"/>
              <a:gd name="connsiteY2" fmla="*/ 6854813 h 6854813"/>
              <a:gd name="connsiteX3" fmla="*/ 0 w 4076188"/>
              <a:gd name="connsiteY3" fmla="*/ 6854813 h 6854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76188" h="6854813">
                <a:moveTo>
                  <a:pt x="0" y="0"/>
                </a:moveTo>
                <a:lnTo>
                  <a:pt x="4076188" y="0"/>
                </a:lnTo>
                <a:lnTo>
                  <a:pt x="4076188" y="6854813"/>
                </a:lnTo>
                <a:lnTo>
                  <a:pt x="0" y="6854813"/>
                </a:lnTo>
                <a:close/>
              </a:path>
            </a:pathLst>
          </a:custGeom>
        </p:spPr>
        <p:txBody>
          <a:bodyPr rtlCol="0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9380700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1"/>
          </p:nvPr>
        </p:nvSpPr>
        <p:spPr>
          <a:xfrm>
            <a:off x="8121015" y="3434714"/>
            <a:ext cx="4067174" cy="3413761"/>
          </a:xfrm>
          <a:custGeom>
            <a:avLst/>
            <a:gdLst>
              <a:gd name="connsiteX0" fmla="*/ 0 w 6091237"/>
              <a:gd name="connsiteY0" fmla="*/ 0 h 3424238"/>
              <a:gd name="connsiteX1" fmla="*/ 6091237 w 6091237"/>
              <a:gd name="connsiteY1" fmla="*/ 0 h 3424238"/>
              <a:gd name="connsiteX2" fmla="*/ 6091237 w 6091237"/>
              <a:gd name="connsiteY2" fmla="*/ 3424238 h 3424238"/>
              <a:gd name="connsiteX3" fmla="*/ 0 w 6091237"/>
              <a:gd name="connsiteY3" fmla="*/ 3424238 h 342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1237" h="3424238">
                <a:moveTo>
                  <a:pt x="0" y="0"/>
                </a:moveTo>
                <a:lnTo>
                  <a:pt x="6091237" y="0"/>
                </a:lnTo>
                <a:lnTo>
                  <a:pt x="6091237" y="3424238"/>
                </a:lnTo>
                <a:lnTo>
                  <a:pt x="0" y="342423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6" name="Picture Placeholder 14"/>
          <p:cNvSpPr>
            <a:spLocks noGrp="1"/>
          </p:cNvSpPr>
          <p:nvPr>
            <p:ph type="pic" sz="quarter" idx="12"/>
          </p:nvPr>
        </p:nvSpPr>
        <p:spPr>
          <a:xfrm>
            <a:off x="-10829" y="3434713"/>
            <a:ext cx="4067174" cy="3413761"/>
          </a:xfrm>
          <a:custGeom>
            <a:avLst/>
            <a:gdLst>
              <a:gd name="connsiteX0" fmla="*/ 0 w 6091237"/>
              <a:gd name="connsiteY0" fmla="*/ 0 h 3424238"/>
              <a:gd name="connsiteX1" fmla="*/ 6091237 w 6091237"/>
              <a:gd name="connsiteY1" fmla="*/ 0 h 3424238"/>
              <a:gd name="connsiteX2" fmla="*/ 6091237 w 6091237"/>
              <a:gd name="connsiteY2" fmla="*/ 3424238 h 3424238"/>
              <a:gd name="connsiteX3" fmla="*/ 0 w 6091237"/>
              <a:gd name="connsiteY3" fmla="*/ 3424238 h 342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1237" h="3424238">
                <a:moveTo>
                  <a:pt x="0" y="0"/>
                </a:moveTo>
                <a:lnTo>
                  <a:pt x="6091237" y="0"/>
                </a:lnTo>
                <a:lnTo>
                  <a:pt x="6091237" y="3424238"/>
                </a:lnTo>
                <a:lnTo>
                  <a:pt x="0" y="342423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4053841" y="3807"/>
            <a:ext cx="4067174" cy="3413761"/>
          </a:xfrm>
          <a:custGeom>
            <a:avLst/>
            <a:gdLst>
              <a:gd name="connsiteX0" fmla="*/ 0 w 6091237"/>
              <a:gd name="connsiteY0" fmla="*/ 0 h 3424238"/>
              <a:gd name="connsiteX1" fmla="*/ 6091237 w 6091237"/>
              <a:gd name="connsiteY1" fmla="*/ 0 h 3424238"/>
              <a:gd name="connsiteX2" fmla="*/ 6091237 w 6091237"/>
              <a:gd name="connsiteY2" fmla="*/ 3424238 h 3424238"/>
              <a:gd name="connsiteX3" fmla="*/ 0 w 6091237"/>
              <a:gd name="connsiteY3" fmla="*/ 3424238 h 342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91237" h="3424238">
                <a:moveTo>
                  <a:pt x="0" y="0"/>
                </a:moveTo>
                <a:lnTo>
                  <a:pt x="6091237" y="0"/>
                </a:lnTo>
                <a:lnTo>
                  <a:pt x="6091237" y="3424238"/>
                </a:lnTo>
                <a:lnTo>
                  <a:pt x="0" y="342423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5167171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 bwMode="auto">
          <a:xfrm>
            <a:off x="106045" y="122238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11"/>
          </p:nvPr>
        </p:nvSpPr>
        <p:spPr bwMode="auto">
          <a:xfrm>
            <a:off x="2522302" y="122237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2"/>
          </p:nvPr>
        </p:nvSpPr>
        <p:spPr bwMode="auto">
          <a:xfrm>
            <a:off x="4938559" y="122238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3"/>
          </p:nvPr>
        </p:nvSpPr>
        <p:spPr bwMode="auto">
          <a:xfrm>
            <a:off x="7354816" y="122237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4"/>
          </p:nvPr>
        </p:nvSpPr>
        <p:spPr bwMode="auto">
          <a:xfrm>
            <a:off x="9771073" y="122236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5"/>
          </p:nvPr>
        </p:nvSpPr>
        <p:spPr bwMode="auto">
          <a:xfrm>
            <a:off x="106045" y="2356803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0" name="Picture Placeholder 29"/>
          <p:cNvSpPr>
            <a:spLocks noGrp="1"/>
          </p:cNvSpPr>
          <p:nvPr>
            <p:ph type="pic" sz="quarter" idx="16"/>
          </p:nvPr>
        </p:nvSpPr>
        <p:spPr bwMode="auto">
          <a:xfrm>
            <a:off x="2522302" y="2356802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7"/>
          </p:nvPr>
        </p:nvSpPr>
        <p:spPr bwMode="auto">
          <a:xfrm>
            <a:off x="4938559" y="2356803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2" name="Picture Placeholder 31"/>
          <p:cNvSpPr>
            <a:spLocks noGrp="1"/>
          </p:cNvSpPr>
          <p:nvPr>
            <p:ph type="pic" sz="quarter" idx="18"/>
          </p:nvPr>
        </p:nvSpPr>
        <p:spPr bwMode="auto">
          <a:xfrm>
            <a:off x="7354816" y="2356802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3" name="Picture Placeholder 32"/>
          <p:cNvSpPr>
            <a:spLocks noGrp="1"/>
          </p:cNvSpPr>
          <p:nvPr>
            <p:ph type="pic" sz="quarter" idx="19"/>
          </p:nvPr>
        </p:nvSpPr>
        <p:spPr bwMode="auto">
          <a:xfrm>
            <a:off x="9771073" y="2356801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20"/>
          </p:nvPr>
        </p:nvSpPr>
        <p:spPr bwMode="auto">
          <a:xfrm>
            <a:off x="106045" y="4591366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21"/>
          </p:nvPr>
        </p:nvSpPr>
        <p:spPr bwMode="auto">
          <a:xfrm>
            <a:off x="2522302" y="4591365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6" name="Picture Placeholder 35"/>
          <p:cNvSpPr>
            <a:spLocks noGrp="1"/>
          </p:cNvSpPr>
          <p:nvPr>
            <p:ph type="pic" sz="quarter" idx="22"/>
          </p:nvPr>
        </p:nvSpPr>
        <p:spPr bwMode="auto">
          <a:xfrm>
            <a:off x="4938559" y="4591366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7" name="Picture Placeholder 36"/>
          <p:cNvSpPr>
            <a:spLocks noGrp="1"/>
          </p:cNvSpPr>
          <p:nvPr>
            <p:ph type="pic" sz="quarter" idx="23"/>
          </p:nvPr>
        </p:nvSpPr>
        <p:spPr bwMode="auto">
          <a:xfrm>
            <a:off x="7354816" y="4591365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  <p:sp>
        <p:nvSpPr>
          <p:cNvPr id="38" name="Picture Placeholder 37"/>
          <p:cNvSpPr>
            <a:spLocks noGrp="1"/>
          </p:cNvSpPr>
          <p:nvPr>
            <p:ph type="pic" sz="quarter" idx="24"/>
          </p:nvPr>
        </p:nvSpPr>
        <p:spPr bwMode="auto">
          <a:xfrm>
            <a:off x="9771073" y="4591364"/>
            <a:ext cx="2311400" cy="2143125"/>
          </a:xfrm>
          <a:custGeom>
            <a:avLst/>
            <a:gdLst>
              <a:gd name="connsiteX0" fmla="*/ 119188 w 2311400"/>
              <a:gd name="connsiteY0" fmla="*/ 0 h 2143125"/>
              <a:gd name="connsiteX1" fmla="*/ 2192212 w 2311400"/>
              <a:gd name="connsiteY1" fmla="*/ 0 h 2143125"/>
              <a:gd name="connsiteX2" fmla="*/ 2311400 w 2311400"/>
              <a:gd name="connsiteY2" fmla="*/ 119299 h 2143125"/>
              <a:gd name="connsiteX3" fmla="*/ 2311400 w 2311400"/>
              <a:gd name="connsiteY3" fmla="*/ 2023826 h 2143125"/>
              <a:gd name="connsiteX4" fmla="*/ 2192212 w 2311400"/>
              <a:gd name="connsiteY4" fmla="*/ 2143125 h 2143125"/>
              <a:gd name="connsiteX5" fmla="*/ 119188 w 2311400"/>
              <a:gd name="connsiteY5" fmla="*/ 2143125 h 2143125"/>
              <a:gd name="connsiteX6" fmla="*/ 0 w 2311400"/>
              <a:gd name="connsiteY6" fmla="*/ 2023826 h 2143125"/>
              <a:gd name="connsiteX7" fmla="*/ 0 w 2311400"/>
              <a:gd name="connsiteY7" fmla="*/ 119299 h 2143125"/>
              <a:gd name="connsiteX8" fmla="*/ 119188 w 2311400"/>
              <a:gd name="connsiteY8" fmla="*/ 0 h 2143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11400" h="2143125">
                <a:moveTo>
                  <a:pt x="119188" y="0"/>
                </a:moveTo>
                <a:cubicBezTo>
                  <a:pt x="2192212" y="0"/>
                  <a:pt x="2192212" y="0"/>
                  <a:pt x="2192212" y="0"/>
                </a:cubicBezTo>
                <a:cubicBezTo>
                  <a:pt x="2260319" y="0"/>
                  <a:pt x="2311400" y="51128"/>
                  <a:pt x="2311400" y="119299"/>
                </a:cubicBezTo>
                <a:cubicBezTo>
                  <a:pt x="2311400" y="2023826"/>
                  <a:pt x="2311400" y="2023826"/>
                  <a:pt x="2311400" y="2023826"/>
                </a:cubicBezTo>
                <a:cubicBezTo>
                  <a:pt x="2311400" y="2087736"/>
                  <a:pt x="2260319" y="2143125"/>
                  <a:pt x="2192212" y="2143125"/>
                </a:cubicBezTo>
                <a:cubicBezTo>
                  <a:pt x="119188" y="2143125"/>
                  <a:pt x="119188" y="2143125"/>
                  <a:pt x="119188" y="2143125"/>
                </a:cubicBezTo>
                <a:cubicBezTo>
                  <a:pt x="51081" y="2143125"/>
                  <a:pt x="0" y="2087736"/>
                  <a:pt x="0" y="2023826"/>
                </a:cubicBezTo>
                <a:cubicBezTo>
                  <a:pt x="0" y="119299"/>
                  <a:pt x="0" y="119299"/>
                  <a:pt x="0" y="119299"/>
                </a:cubicBezTo>
                <a:cubicBezTo>
                  <a:pt x="0" y="51128"/>
                  <a:pt x="51081" y="0"/>
                  <a:pt x="119188" y="0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81060854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0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1"/>
          </p:nvPr>
        </p:nvSpPr>
        <p:spPr>
          <a:xfrm>
            <a:off x="1741383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3481682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3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223065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63364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5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704747" y="222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0445046" y="0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7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5715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1747098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19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3487397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5228780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21"/>
          </p:nvPr>
        </p:nvSpPr>
        <p:spPr>
          <a:xfrm>
            <a:off x="6969079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22"/>
          </p:nvPr>
        </p:nvSpPr>
        <p:spPr>
          <a:xfrm>
            <a:off x="8710462" y="1720708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3" name="Picture Placeholder 8"/>
          <p:cNvSpPr>
            <a:spLocks noGrp="1"/>
          </p:cNvSpPr>
          <p:nvPr>
            <p:ph type="pic" sz="quarter" idx="23"/>
          </p:nvPr>
        </p:nvSpPr>
        <p:spPr>
          <a:xfrm>
            <a:off x="10450761" y="1718480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4"/>
          </p:nvPr>
        </p:nvSpPr>
        <p:spPr>
          <a:xfrm>
            <a:off x="5715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5" name="Picture Placeholder 8"/>
          <p:cNvSpPr>
            <a:spLocks noGrp="1"/>
          </p:cNvSpPr>
          <p:nvPr>
            <p:ph type="pic" sz="quarter" idx="25"/>
          </p:nvPr>
        </p:nvSpPr>
        <p:spPr>
          <a:xfrm>
            <a:off x="1747098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6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3487397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7" name="Picture Placeholder 8"/>
          <p:cNvSpPr>
            <a:spLocks noGrp="1"/>
          </p:cNvSpPr>
          <p:nvPr>
            <p:ph type="pic" sz="quarter" idx="27"/>
          </p:nvPr>
        </p:nvSpPr>
        <p:spPr>
          <a:xfrm>
            <a:off x="5228780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8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6969079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29" name="Picture Placeholder 8"/>
          <p:cNvSpPr>
            <a:spLocks noGrp="1"/>
          </p:cNvSpPr>
          <p:nvPr>
            <p:ph type="pic" sz="quarter" idx="29"/>
          </p:nvPr>
        </p:nvSpPr>
        <p:spPr>
          <a:xfrm>
            <a:off x="8710462" y="342381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0" name="Picture Placeholder 8"/>
          <p:cNvSpPr>
            <a:spLocks noGrp="1"/>
          </p:cNvSpPr>
          <p:nvPr>
            <p:ph type="pic" sz="quarter" idx="30"/>
          </p:nvPr>
        </p:nvSpPr>
        <p:spPr>
          <a:xfrm>
            <a:off x="10450761" y="3421591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1" name="Picture Placeholder 8"/>
          <p:cNvSpPr>
            <a:spLocks noGrp="1"/>
          </p:cNvSpPr>
          <p:nvPr>
            <p:ph type="pic" sz="quarter" idx="31"/>
          </p:nvPr>
        </p:nvSpPr>
        <p:spPr>
          <a:xfrm>
            <a:off x="11430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32"/>
          </p:nvPr>
        </p:nvSpPr>
        <p:spPr>
          <a:xfrm>
            <a:off x="1752813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3" name="Picture Placeholder 8"/>
          <p:cNvSpPr>
            <a:spLocks noGrp="1"/>
          </p:cNvSpPr>
          <p:nvPr>
            <p:ph type="pic" sz="quarter" idx="33"/>
          </p:nvPr>
        </p:nvSpPr>
        <p:spPr>
          <a:xfrm>
            <a:off x="3493112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4" name="Picture Placeholder 8"/>
          <p:cNvSpPr>
            <a:spLocks noGrp="1"/>
          </p:cNvSpPr>
          <p:nvPr>
            <p:ph type="pic" sz="quarter" idx="34"/>
          </p:nvPr>
        </p:nvSpPr>
        <p:spPr>
          <a:xfrm>
            <a:off x="5234495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5" name="Picture Placeholder 8"/>
          <p:cNvSpPr>
            <a:spLocks noGrp="1"/>
          </p:cNvSpPr>
          <p:nvPr>
            <p:ph type="pic" sz="quarter" idx="35"/>
          </p:nvPr>
        </p:nvSpPr>
        <p:spPr>
          <a:xfrm>
            <a:off x="6974794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36"/>
          </p:nvPr>
        </p:nvSpPr>
        <p:spPr>
          <a:xfrm>
            <a:off x="8716177" y="5142299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37" name="Picture Placeholder 8"/>
          <p:cNvSpPr>
            <a:spLocks noGrp="1"/>
          </p:cNvSpPr>
          <p:nvPr>
            <p:ph type="pic" sz="quarter" idx="37"/>
          </p:nvPr>
        </p:nvSpPr>
        <p:spPr>
          <a:xfrm>
            <a:off x="10456476" y="5140071"/>
            <a:ext cx="1735668" cy="170744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55310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A13D757-AF20-4E20-9AC5-6EE01DEB6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7041" y="159490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97EB18E-FA38-4EA6-8AA9-89C000B3B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7041" y="2418812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573074BF-4CF1-4CAF-BB64-48D7F22DD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9453" y="15949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212DF023-6920-40FF-AAD6-7BFE13DD1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9453" y="2418812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="" xmlns:a16="http://schemas.microsoft.com/office/drawing/2014/main" id="{57B5E819-84DD-4084-9055-4DDCDDC07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291" y="536155"/>
            <a:ext cx="10110840" cy="723301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FBA5E6C2-FD64-400C-AF00-AE70D74B1C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="" xmlns:a16="http://schemas.microsoft.com/office/drawing/2014/main" id="{1BBD6605-FEB0-474A-B6D8-621A15052DAE}"/>
              </a:ext>
            </a:extLst>
          </p:cNvPr>
          <p:cNvCxnSpPr>
            <a:cxnSpLocks/>
          </p:cNvCxnSpPr>
          <p:nvPr userDrawn="1"/>
        </p:nvCxnSpPr>
        <p:spPr>
          <a:xfrm>
            <a:off x="2061221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0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025E52-4E42-494E-BC2C-62BB40AF8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9291" y="536155"/>
            <a:ext cx="10110840" cy="723301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440955EA-BEE6-4162-91AF-D0FCB7414BE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382" y="536155"/>
            <a:ext cx="723301" cy="723301"/>
          </a:xfrm>
          <a:prstGeom prst="rect">
            <a:avLst/>
          </a:prstGeom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="" xmlns:a16="http://schemas.microsoft.com/office/drawing/2014/main" id="{643E5F0A-5A05-4025-9FDA-0B7F546D98AD}"/>
              </a:ext>
            </a:extLst>
          </p:cNvPr>
          <p:cNvCxnSpPr>
            <a:cxnSpLocks/>
          </p:cNvCxnSpPr>
          <p:nvPr/>
        </p:nvCxnSpPr>
        <p:spPr>
          <a:xfrm>
            <a:off x="2061221" y="1259456"/>
            <a:ext cx="8942251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000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="" xmlns:a16="http://schemas.microsoft.com/office/drawing/2014/main" id="{F2919C4A-84D7-044B-9309-890E798602D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112293" y="1079286"/>
            <a:ext cx="3876566" cy="2878565"/>
          </a:xfrm>
          <a:solidFill>
            <a:schemeClr val="bg1">
              <a:lumMod val="65000"/>
            </a:schemeClr>
          </a:solidFill>
          <a:scene3d>
            <a:camera prst="perspectiveRight" fov="1680000">
              <a:rot lat="2040000" lon="19260000" rev="60000"/>
            </a:camera>
            <a:lightRig rig="threePt" dir="t"/>
          </a:scene3d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42333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="" xmlns:a16="http://schemas.microsoft.com/office/drawing/2014/main" id="{3FDBBFB9-708E-AE48-8990-463C05B31E5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96174" y="869950"/>
            <a:ext cx="2282825" cy="4905375"/>
          </a:xfrm>
          <a:custGeom>
            <a:avLst/>
            <a:gdLst>
              <a:gd name="connsiteX0" fmla="*/ 228202 w 2282024"/>
              <a:gd name="connsiteY0" fmla="*/ 0 h 4913906"/>
              <a:gd name="connsiteX1" fmla="*/ 2053822 w 2282024"/>
              <a:gd name="connsiteY1" fmla="*/ 0 h 4913906"/>
              <a:gd name="connsiteX2" fmla="*/ 2282024 w 2282024"/>
              <a:gd name="connsiteY2" fmla="*/ 228202 h 4913906"/>
              <a:gd name="connsiteX3" fmla="*/ 2282024 w 2282024"/>
              <a:gd name="connsiteY3" fmla="*/ 4685704 h 4913906"/>
              <a:gd name="connsiteX4" fmla="*/ 2053822 w 2282024"/>
              <a:gd name="connsiteY4" fmla="*/ 4913906 h 4913906"/>
              <a:gd name="connsiteX5" fmla="*/ 228202 w 2282024"/>
              <a:gd name="connsiteY5" fmla="*/ 4913906 h 4913906"/>
              <a:gd name="connsiteX6" fmla="*/ 0 w 2282024"/>
              <a:gd name="connsiteY6" fmla="*/ 4685704 h 4913906"/>
              <a:gd name="connsiteX7" fmla="*/ 0 w 2282024"/>
              <a:gd name="connsiteY7" fmla="*/ 228202 h 4913906"/>
              <a:gd name="connsiteX8" fmla="*/ 228202 w 2282024"/>
              <a:gd name="connsiteY8" fmla="*/ 0 h 491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2024" h="4913906">
                <a:moveTo>
                  <a:pt x="228202" y="0"/>
                </a:moveTo>
                <a:lnTo>
                  <a:pt x="2053822" y="0"/>
                </a:lnTo>
                <a:cubicBezTo>
                  <a:pt x="2179854" y="0"/>
                  <a:pt x="2282024" y="102170"/>
                  <a:pt x="2282024" y="228202"/>
                </a:cubicBezTo>
                <a:lnTo>
                  <a:pt x="2282024" y="4685704"/>
                </a:lnTo>
                <a:cubicBezTo>
                  <a:pt x="2282024" y="4811736"/>
                  <a:pt x="2179854" y="4913906"/>
                  <a:pt x="2053822" y="4913906"/>
                </a:cubicBezTo>
                <a:lnTo>
                  <a:pt x="228202" y="4913906"/>
                </a:lnTo>
                <a:cubicBezTo>
                  <a:pt x="102170" y="4913906"/>
                  <a:pt x="0" y="4811736"/>
                  <a:pt x="0" y="4685704"/>
                </a:cubicBezTo>
                <a:lnTo>
                  <a:pt x="0" y="228202"/>
                </a:lnTo>
                <a:cubicBezTo>
                  <a:pt x="0" y="102170"/>
                  <a:pt x="102170" y="0"/>
                  <a:pt x="228202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107468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="" xmlns:a16="http://schemas.microsoft.com/office/drawing/2014/main" id="{1E4FE7AF-7E07-2142-9481-3260588F9C1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737021" y="296563"/>
            <a:ext cx="2910015" cy="4985950"/>
          </a:xfrm>
          <a:custGeom>
            <a:avLst/>
            <a:gdLst>
              <a:gd name="connsiteX0" fmla="*/ 80560 w 2834640"/>
              <a:gd name="connsiteY0" fmla="*/ 0 h 4872446"/>
              <a:gd name="connsiteX1" fmla="*/ 2754080 w 2834640"/>
              <a:gd name="connsiteY1" fmla="*/ 0 h 4872446"/>
              <a:gd name="connsiteX2" fmla="*/ 2834640 w 2834640"/>
              <a:gd name="connsiteY2" fmla="*/ 80560 h 4872446"/>
              <a:gd name="connsiteX3" fmla="*/ 2834640 w 2834640"/>
              <a:gd name="connsiteY3" fmla="*/ 4791886 h 4872446"/>
              <a:gd name="connsiteX4" fmla="*/ 2754080 w 2834640"/>
              <a:gd name="connsiteY4" fmla="*/ 4872446 h 4872446"/>
              <a:gd name="connsiteX5" fmla="*/ 80560 w 2834640"/>
              <a:gd name="connsiteY5" fmla="*/ 4872446 h 4872446"/>
              <a:gd name="connsiteX6" fmla="*/ 0 w 2834640"/>
              <a:gd name="connsiteY6" fmla="*/ 4791886 h 4872446"/>
              <a:gd name="connsiteX7" fmla="*/ 0 w 2834640"/>
              <a:gd name="connsiteY7" fmla="*/ 80560 h 4872446"/>
              <a:gd name="connsiteX8" fmla="*/ 80560 w 2834640"/>
              <a:gd name="connsiteY8" fmla="*/ 0 h 4872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34640" h="4872446">
                <a:moveTo>
                  <a:pt x="80560" y="0"/>
                </a:moveTo>
                <a:lnTo>
                  <a:pt x="2754080" y="0"/>
                </a:lnTo>
                <a:cubicBezTo>
                  <a:pt x="2798572" y="0"/>
                  <a:pt x="2834640" y="36068"/>
                  <a:pt x="2834640" y="80560"/>
                </a:cubicBezTo>
                <a:lnTo>
                  <a:pt x="2834640" y="4791886"/>
                </a:lnTo>
                <a:cubicBezTo>
                  <a:pt x="2834640" y="4836378"/>
                  <a:pt x="2798572" y="4872446"/>
                  <a:pt x="2754080" y="4872446"/>
                </a:cubicBezTo>
                <a:lnTo>
                  <a:pt x="80560" y="4872446"/>
                </a:lnTo>
                <a:cubicBezTo>
                  <a:pt x="36068" y="4872446"/>
                  <a:pt x="0" y="4836378"/>
                  <a:pt x="0" y="4791886"/>
                </a:cubicBezTo>
                <a:lnTo>
                  <a:pt x="0" y="80560"/>
                </a:lnTo>
                <a:cubicBezTo>
                  <a:pt x="0" y="36068"/>
                  <a:pt x="36068" y="0"/>
                  <a:pt x="80560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scene3d>
            <a:camera prst="perspectiveRight" fov="2100000">
              <a:rot lat="21120000" lon="18600000" rev="2220000"/>
            </a:camera>
            <a:lightRig rig="threePt" dir="t"/>
          </a:scene3d>
        </p:spPr>
        <p:txBody>
          <a:bodyPr wrap="square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here to add your picture, then Right click – Send to Back</a:t>
            </a:r>
          </a:p>
        </p:txBody>
      </p:sp>
    </p:spTree>
    <p:extLst>
      <p:ext uri="{BB962C8B-B14F-4D97-AF65-F5344CB8AC3E}">
        <p14:creationId xmlns:p14="http://schemas.microsoft.com/office/powerpoint/2010/main" val="1145539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2.xml"/><Relationship Id="rId16" Type="http://schemas.openxmlformats.org/officeDocument/2006/relationships/slideLayout" Target="../slideLayouts/slideLayout46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0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AC5B866-45E3-4152-AA21-9B5A8FD14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3577" y="536155"/>
            <a:ext cx="10120222" cy="7233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F03ABD0-9996-4E9F-82E9-62A6DE81D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316" y="1584085"/>
            <a:ext cx="11521378" cy="4737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91684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9" r:id="rId7"/>
    <p:sldLayoutId id="2147483680" r:id="rId8"/>
    <p:sldLayoutId id="2147483681" r:id="rId9"/>
    <p:sldLayoutId id="2147483682" r:id="rId10"/>
    <p:sldLayoutId id="2147483684" r:id="rId11"/>
    <p:sldLayoutId id="214748368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A4D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F03ABD0-9996-4E9F-82E9-62A6DE81D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316" y="1584085"/>
            <a:ext cx="11521378" cy="4737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571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A4D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F03ABD0-9996-4E9F-82E9-62A6DE81D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316" y="1584085"/>
            <a:ext cx="11521378" cy="47377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868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  <p:sldLayoutId id="2147483723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A4DA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898C99B7-6A55-4625-911B-80EB4850ED2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2A9ACA"/>
              </a:gs>
              <a:gs pos="50000">
                <a:srgbClr val="235F91"/>
              </a:gs>
              <a:gs pos="100000">
                <a:schemeClr val="bg2">
                  <a:lumMod val="50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defRPr/>
            </a:pPr>
            <a:r>
              <a:rPr lang="ru-RU" sz="2800" dirty="0" smtClean="0">
                <a:solidFill>
                  <a:prstClr val="white"/>
                </a:solidFill>
                <a:latin typeface="Zona Pro ExtraBold"/>
              </a:rPr>
              <a:t>О результатах контроля объемов, сроков, качества и условий предоставления медицинской помощи по обязательному медицинскому страхованию, </a:t>
            </a:r>
          </a:p>
          <a:p>
            <a:pPr lvl="0" algn="ctr">
              <a:spcBef>
                <a:spcPts val="0"/>
              </a:spcBef>
              <a:buClr>
                <a:schemeClr val="accent1"/>
              </a:buClr>
              <a:buSzPct val="65000"/>
              <a:defRPr/>
            </a:pPr>
            <a:r>
              <a:rPr lang="ru-RU" sz="2800" dirty="0" smtClean="0">
                <a:solidFill>
                  <a:prstClr val="white"/>
                </a:solidFill>
                <a:latin typeface="Zona Pro ExtraBold"/>
              </a:rPr>
              <a:t>по итогам оперативных данных 2020 </a:t>
            </a:r>
            <a:r>
              <a:rPr lang="ru-RU" sz="2000" dirty="0" smtClean="0">
                <a:solidFill>
                  <a:prstClr val="white"/>
                </a:solidFill>
                <a:latin typeface="Zona Pro ExtraBold"/>
              </a:rPr>
              <a:t>г.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A070FF1-190E-45C0-B3CA-33B22BAF07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222492" y="796848"/>
            <a:ext cx="1526651" cy="1526651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717C0D4-B9E0-427E-A118-6E867B457D39}"/>
              </a:ext>
            </a:extLst>
          </p:cNvPr>
          <p:cNvSpPr/>
          <p:nvPr/>
        </p:nvSpPr>
        <p:spPr>
          <a:xfrm>
            <a:off x="2672826" y="4490933"/>
            <a:ext cx="676145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800" dirty="0" smtClean="0">
              <a:solidFill>
                <a:prstClr val="white"/>
              </a:solidFill>
              <a:latin typeface="Zona Pro ExtraBold"/>
            </a:endParaRPr>
          </a:p>
          <a:p>
            <a:pPr algn="ctr"/>
            <a:r>
              <a:rPr lang="ru-RU" sz="2800" dirty="0" smtClean="0">
                <a:solidFill>
                  <a:prstClr val="white"/>
                </a:solidFill>
                <a:latin typeface="Zona Pro ExtraBold"/>
              </a:rPr>
              <a:t>Тихонова Инна Алексеевна</a:t>
            </a:r>
            <a:endParaRPr lang="ru-RU" sz="2800" dirty="0">
              <a:solidFill>
                <a:prstClr val="white"/>
              </a:solidFill>
              <a:latin typeface="Zona Pro ExtraBold"/>
            </a:endParaRPr>
          </a:p>
          <a:p>
            <a:pPr algn="ctr"/>
            <a:r>
              <a:rPr lang="ru-RU" dirty="0">
                <a:solidFill>
                  <a:prstClr val="white"/>
                </a:solidFill>
                <a:latin typeface="Zona Pro ExtraBold"/>
              </a:rPr>
              <a:t>начальник </a:t>
            </a:r>
            <a:r>
              <a:rPr lang="ru-RU" dirty="0" smtClean="0">
                <a:solidFill>
                  <a:prstClr val="white"/>
                </a:solidFill>
                <a:latin typeface="Zona Pro ExtraBold"/>
              </a:rPr>
              <a:t>отдела защиты прав застрахованных</a:t>
            </a:r>
            <a:endParaRPr lang="ru-RU" dirty="0">
              <a:solidFill>
                <a:prstClr val="white"/>
              </a:solidFill>
              <a:latin typeface="Zona Pro ExtraBold"/>
            </a:endParaRPr>
          </a:p>
        </p:txBody>
      </p:sp>
    </p:spTree>
    <p:extLst>
      <p:ext uri="{BB962C8B-B14F-4D97-AF65-F5344CB8AC3E}">
        <p14:creationId xmlns:p14="http://schemas.microsoft.com/office/powerpoint/2010/main" val="26638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5691" y="478972"/>
            <a:ext cx="9629680" cy="76597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Структура обращений РС(Я) </a:t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</a:b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за 2018 – 2019гг. и оперативные данные за 2020г.</a:t>
            </a:r>
            <a:br>
              <a:rPr lang="ru-RU" sz="2800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</a:br>
            <a:endParaRPr lang="ru-RU" sz="2800" dirty="0"/>
          </a:p>
        </p:txBody>
      </p:sp>
      <p:graphicFrame>
        <p:nvGraphicFramePr>
          <p:cNvPr id="3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7580913"/>
              </p:ext>
            </p:extLst>
          </p:nvPr>
        </p:nvGraphicFramePr>
        <p:xfrm>
          <a:off x="391886" y="1343494"/>
          <a:ext cx="11559434" cy="53642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35487"/>
                <a:gridCol w="1835415"/>
                <a:gridCol w="2294266"/>
                <a:gridCol w="2294266"/>
              </a:tblGrid>
              <a:tr h="1392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Zona Pro Regular"/>
                          <a:ea typeface="Times New Roman"/>
                          <a:cs typeface="Times New Roman"/>
                        </a:rPr>
                        <a:t>Причины обращений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latin typeface="Zona Pro Regular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Zona Pro Regular"/>
                        </a:rPr>
                        <a:t>2018</a:t>
                      </a:r>
                    </a:p>
                    <a:p>
                      <a:pPr algn="ctr"/>
                      <a:endParaRPr lang="ru-RU" sz="2400" dirty="0" smtClean="0">
                        <a:latin typeface="Zona Pro Regular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Zona Pro Regular"/>
                        </a:rPr>
                        <a:t>2019 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Zona Pro Regular"/>
                        </a:rPr>
                        <a:t>2020</a:t>
                      </a:r>
                    </a:p>
                  </a:txBody>
                  <a:tcPr marL="68580" marR="68580" marT="7620" marB="0" anchor="ctr"/>
                </a:tc>
              </a:tr>
              <a:tr h="592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Всего зарегистрировано обращений, в т. ч.</a:t>
                      </a:r>
                      <a:endParaRPr lang="ru-RU" sz="24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37 890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38 478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77 423</a:t>
                      </a:r>
                      <a:endParaRPr lang="ru-RU" sz="2400" i="1" kern="1200" dirty="0">
                        <a:solidFill>
                          <a:schemeClr val="tx1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592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Консультаций (разъяснений), в </a:t>
                      </a:r>
                      <a:r>
                        <a:rPr lang="ru-RU" sz="2400" b="0" dirty="0" err="1" smtClean="0">
                          <a:latin typeface="Zona Pro Regular"/>
                          <a:ea typeface="Times New Roman"/>
                          <a:cs typeface="Times New Roman"/>
                        </a:rPr>
                        <a:t>т.ч</a:t>
                      </a:r>
                      <a:endParaRPr lang="ru-RU" sz="24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37 652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38 195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76</a:t>
                      </a:r>
                      <a:r>
                        <a:rPr lang="ru-RU" sz="2400" i="1" kern="1200" baseline="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672</a:t>
                      </a:r>
                      <a:endParaRPr lang="ru-RU" sz="2400" i="1" kern="1200" dirty="0">
                        <a:solidFill>
                          <a:schemeClr val="tx1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7134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по телефону «горячей линии»</a:t>
                      </a:r>
                      <a:endParaRPr lang="ru-RU" sz="24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14 070 </a:t>
                      </a:r>
                      <a:r>
                        <a:rPr lang="ru-RU" sz="2400" b="0" i="0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(37%)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15 760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(41%)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62 955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(81%)</a:t>
                      </a:r>
                      <a:endParaRPr lang="ru-RU" sz="24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7289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Zona Pro Regular"/>
                          <a:ea typeface="Times New Roman"/>
                          <a:cs typeface="Times New Roman"/>
                        </a:rPr>
                        <a:t>Всего </a:t>
                      </a:r>
                      <a:r>
                        <a:rPr lang="ru-RU" sz="24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 жалоб</a:t>
                      </a:r>
                      <a:r>
                        <a:rPr lang="ru-RU" sz="2400" b="0" dirty="0">
                          <a:latin typeface="Zona Pro Regular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b="0" baseline="0" dirty="0" smtClean="0">
                          <a:latin typeface="Zona Pro Regula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2400" b="0" dirty="0">
                          <a:latin typeface="Zona Pro Regular"/>
                          <a:ea typeface="Times New Roman"/>
                          <a:cs typeface="Times New Roman"/>
                        </a:rPr>
                        <a:t>т.ч.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238</a:t>
                      </a:r>
                    </a:p>
                    <a:p>
                      <a:pPr algn="ctr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4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(0,6%)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283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2400" i="1" kern="1200" baseline="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0,7%)</a:t>
                      </a:r>
                      <a:endParaRPr lang="ru-RU" sz="2400" i="1" kern="1200" dirty="0" smtClean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232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(0,3%)</a:t>
                      </a:r>
                      <a:endParaRPr lang="ru-RU" sz="24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10670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Zona Pro Regular"/>
                          <a:ea typeface="Times New Roman"/>
                          <a:cs typeface="Times New Roman"/>
                        </a:rPr>
                        <a:t>Всего обоснованных </a:t>
                      </a:r>
                      <a:r>
                        <a:rPr lang="ru-RU" sz="24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жалоб</a:t>
                      </a:r>
                      <a:endParaRPr lang="ru-RU" sz="24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147</a:t>
                      </a:r>
                    </a:p>
                    <a:p>
                      <a:pPr algn="ctr"/>
                      <a:r>
                        <a:rPr lang="ru-RU" sz="24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(61%)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185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(65%)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133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24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(57%)</a:t>
                      </a:r>
                      <a:endParaRPr lang="ru-RU" sz="24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Структура обоснованных жалоб РС(Я) </a:t>
            </a:r>
            <a:br>
              <a:rPr lang="ru-RU" sz="2800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за 2018 – 2019гг. и оперативные данные за 2020г.</a:t>
            </a:r>
            <a:br>
              <a:rPr lang="ru-RU" sz="2800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</a:b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3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8739536"/>
              </p:ext>
            </p:extLst>
          </p:nvPr>
        </p:nvGraphicFramePr>
        <p:xfrm>
          <a:off x="240631" y="1239252"/>
          <a:ext cx="11718758" cy="55479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4195"/>
                <a:gridCol w="1830070"/>
                <a:gridCol w="2287584"/>
                <a:gridCol w="2476909"/>
              </a:tblGrid>
              <a:tr h="9118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Zona Pro Regular"/>
                          <a:ea typeface="Times New Roman"/>
                          <a:cs typeface="Times New Roman"/>
                        </a:rPr>
                        <a:t>Причины обращений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dirty="0" smtClean="0">
                        <a:latin typeface="Zona Pro Regular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Zona Pro Regular"/>
                        </a:rPr>
                        <a:t>2018</a:t>
                      </a:r>
                    </a:p>
                    <a:p>
                      <a:pPr algn="ctr"/>
                      <a:endParaRPr lang="ru-RU" sz="2000" dirty="0" smtClean="0">
                        <a:latin typeface="Zona Pro Regular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Zona Pro Regular"/>
                        </a:rPr>
                        <a:t>2019 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Zona Pro Regular"/>
                        </a:rPr>
                        <a:t>2020</a:t>
                      </a:r>
                    </a:p>
                  </a:txBody>
                  <a:tcPr marL="68580" marR="68580" marT="7620" marB="0" anchor="ctr"/>
                </a:tc>
              </a:tr>
              <a:tr h="449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Zona Pro Regular"/>
                          <a:ea typeface="Times New Roman"/>
                          <a:cs typeface="Times New Roman"/>
                        </a:rPr>
                        <a:t>Всего обоснованных жалоб, </a:t>
                      </a:r>
                      <a:r>
                        <a:rPr lang="ru-RU" sz="1800" b="0" baseline="0" dirty="0" smtClean="0">
                          <a:latin typeface="Zona Pro Regular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800" b="0" dirty="0">
                          <a:latin typeface="Zona Pro Regular"/>
                          <a:ea typeface="Times New Roman"/>
                          <a:cs typeface="Times New Roman"/>
                        </a:rPr>
                        <a:t>т.ч.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147</a:t>
                      </a:r>
                      <a:endParaRPr lang="ru-RU" sz="1600" i="1" kern="1200" dirty="0" smtClean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185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133</a:t>
                      </a:r>
                      <a:endParaRPr lang="ru-RU" sz="1600" i="1" kern="1200" dirty="0">
                        <a:solidFill>
                          <a:schemeClr val="tx1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624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Zona Pro Regular"/>
                          <a:ea typeface="Times New Roman"/>
                          <a:cs typeface="Times New Roman"/>
                        </a:rPr>
                        <a:t>Взимание денежных средств по программе </a:t>
                      </a:r>
                      <a:r>
                        <a:rPr lang="ru-RU" sz="18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ОМС</a:t>
                      </a:r>
                      <a:endParaRPr lang="ru-RU" sz="18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37</a:t>
                      </a:r>
                      <a:r>
                        <a:rPr lang="ru-RU" sz="1600" i="1" kern="1200" baseline="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i="1" kern="1200" baseline="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(24%)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19</a:t>
                      </a:r>
                      <a:r>
                        <a:rPr lang="ru-RU" sz="1600" i="1" kern="1200" baseline="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baseline="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10%)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11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(8%)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624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Zona Pro Regular"/>
                          <a:ea typeface="Times New Roman"/>
                          <a:cs typeface="Times New Roman"/>
                        </a:rPr>
                        <a:t>Ненадлежащее качество медицинской помощи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105</a:t>
                      </a:r>
                      <a:r>
                        <a:rPr lang="ru-RU" sz="1600" i="1" kern="1200" baseline="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baseline="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69%)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150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(81%)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112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(84%)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624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Прочие (этика и деонтология медработников, выбор МО в сфере ОМС, выбор врача)</a:t>
                      </a:r>
                      <a:endParaRPr lang="ru-RU" sz="18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9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baseline="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i="1" kern="1200" baseline="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6%)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6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(3%)</a:t>
                      </a: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(1%)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7620" marB="0" anchor="ctr"/>
                </a:tc>
              </a:tr>
              <a:tr h="482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Выбор  или замена СМО</a:t>
                      </a:r>
                      <a:endParaRPr lang="ru-RU" sz="18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600" i="1" kern="1200" baseline="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baseline="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1%)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2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(1%)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-</a:t>
                      </a:r>
                      <a:endParaRPr lang="ru-RU" sz="1600" i="1" kern="1200" dirty="0">
                        <a:solidFill>
                          <a:schemeClr val="tx1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624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Выбор  МО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-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4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(3%)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4960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Организация работы</a:t>
                      </a:r>
                      <a:r>
                        <a:rPr lang="ru-RU" sz="1800" b="0" baseline="0" dirty="0" smtClean="0">
                          <a:latin typeface="Zona Pro Regular"/>
                          <a:ea typeface="Times New Roman"/>
                          <a:cs typeface="Times New Roman"/>
                        </a:rPr>
                        <a:t> МО</a:t>
                      </a:r>
                      <a:endParaRPr lang="ru-RU" sz="18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-</a:t>
                      </a:r>
                      <a:endParaRPr lang="ru-RU" sz="1600" i="1" kern="1200" dirty="0">
                        <a:solidFill>
                          <a:schemeClr val="tx1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7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(4%)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5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(3%)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  <a:tr h="6245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latin typeface="Zona Pro Regular"/>
                          <a:ea typeface="Times New Roman"/>
                          <a:cs typeface="Times New Roman"/>
                        </a:rPr>
                        <a:t>Отказ в оказании медпомощи по программам ОМС</a:t>
                      </a:r>
                      <a:endParaRPr lang="ru-RU" sz="1800" b="0" dirty="0">
                        <a:latin typeface="Zona Pro Regular"/>
                        <a:ea typeface="Times New Roman"/>
                        <a:cs typeface="Times New Roman"/>
                      </a:endParaRPr>
                    </a:p>
                  </a:txBody>
                  <a:tcPr marL="68580" marR="6858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-</a:t>
                      </a:r>
                      <a:endParaRPr lang="ru-RU" sz="1600" i="1" kern="1200" dirty="0">
                        <a:solidFill>
                          <a:schemeClr val="tx1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(1%)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+mn-cs"/>
                        </a:rPr>
                        <a:t>(1%)</a:t>
                      </a:r>
                      <a:endParaRPr lang="ru-RU" sz="1600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971" y="536155"/>
            <a:ext cx="10641160" cy="723301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Результаты рассмотрения обоснованных жалоб МО РС(Я) за 2018-2019 гг. и оперативные данные 2020 г.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023066"/>
              </p:ext>
            </p:extLst>
          </p:nvPr>
        </p:nvGraphicFramePr>
        <p:xfrm>
          <a:off x="231494" y="1834631"/>
          <a:ext cx="11690430" cy="4688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8749"/>
                <a:gridCol w="2587227"/>
                <a:gridCol w="2587227"/>
                <a:gridCol w="2587227"/>
              </a:tblGrid>
              <a:tr h="777805">
                <a:tc>
                  <a:txBody>
                    <a:bodyPr/>
                    <a:lstStyle/>
                    <a:p>
                      <a:pPr marR="3397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latin typeface="Zona Pro Regular"/>
                          <a:cs typeface="Times New Roman" pitchFamily="18" charset="0"/>
                        </a:rPr>
                        <a:t>2018г.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latin typeface="Zona Pro Regular"/>
                          <a:cs typeface="Times New Roman" pitchFamily="18" charset="0"/>
                        </a:rPr>
                        <a:t>2019 г.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latin typeface="Zona Pro Regular"/>
                          <a:cs typeface="Times New Roman" pitchFamily="18" charset="0"/>
                        </a:rPr>
                        <a:t>2020 г.</a:t>
                      </a:r>
                    </a:p>
                  </a:txBody>
                  <a:tcPr marL="68580" marR="68580" marT="0" marB="0" anchor="ctr"/>
                </a:tc>
              </a:tr>
              <a:tr h="827243">
                <a:tc>
                  <a:txBody>
                    <a:bodyPr/>
                    <a:lstStyle/>
                    <a:p>
                      <a:pPr marR="339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Количество </a:t>
                      </a: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обоснованных</a:t>
                      </a:r>
                      <a:r>
                        <a:rPr lang="ru-RU" sz="2000" b="0" baseline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жалоб</a:t>
                      </a:r>
                      <a:r>
                        <a:rPr lang="ru-RU" sz="2000" b="0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, всего: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147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185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133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0904">
                <a:tc>
                  <a:txBody>
                    <a:bodyPr/>
                    <a:lstStyle/>
                    <a:p>
                      <a:pPr marR="339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из </a:t>
                      </a:r>
                      <a:r>
                        <a:rPr lang="ru-RU" sz="2000" b="0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них </a:t>
                      </a: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удовлетворено</a:t>
                      </a:r>
                      <a:endParaRPr lang="ru-RU" sz="2000" b="0" dirty="0">
                        <a:latin typeface="Zona Pro Regular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147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185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133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39594">
                <a:tc>
                  <a:txBody>
                    <a:bodyPr/>
                    <a:lstStyle/>
                    <a:p>
                      <a:pPr marR="33972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из </a:t>
                      </a:r>
                      <a:r>
                        <a:rPr lang="ru-RU" sz="2000" b="0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них </a:t>
                      </a: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с </a:t>
                      </a:r>
                      <a:r>
                        <a:rPr lang="ru-RU" sz="2000" b="0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материальным возмещением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40</a:t>
                      </a:r>
                    </a:p>
                    <a:p>
                      <a:pPr algn="ctr"/>
                      <a:r>
                        <a:rPr lang="ru-RU" sz="2400" b="1" i="1" dirty="0" smtClean="0">
                          <a:solidFill>
                            <a:srgbClr val="C00000"/>
                          </a:solidFill>
                          <a:latin typeface="Zona Pro Regular"/>
                          <a:cs typeface="Times New Roman" pitchFamily="18" charset="0"/>
                        </a:rPr>
                        <a:t>28%</a:t>
                      </a:r>
                      <a:endParaRPr lang="ru-RU" sz="2400" b="1" i="1" dirty="0">
                        <a:solidFill>
                          <a:srgbClr val="C00000"/>
                        </a:solidFill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i="0" dirty="0" smtClean="0">
                          <a:solidFill>
                            <a:schemeClr val="tx1"/>
                          </a:solidFill>
                          <a:latin typeface="Zona Pro Regular"/>
                          <a:cs typeface="Times New Roman" pitchFamily="18" charset="0"/>
                        </a:rPr>
                        <a:t>19                   </a:t>
                      </a:r>
                      <a:r>
                        <a:rPr lang="ru-RU" sz="2400" b="1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(10%)</a:t>
                      </a:r>
                      <a:endParaRPr lang="ru-RU" sz="2400" b="1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b="1" i="0" dirty="0" smtClean="0">
                          <a:solidFill>
                            <a:schemeClr val="tx1"/>
                          </a:solidFill>
                          <a:latin typeface="Zona Pro Regular"/>
                          <a:cs typeface="Times New Roman" pitchFamily="18" charset="0"/>
                        </a:rPr>
                        <a:t>11                           </a:t>
                      </a:r>
                      <a:r>
                        <a:rPr lang="ru-RU" sz="2400" b="1" i="0" dirty="0" smtClean="0">
                          <a:solidFill>
                            <a:srgbClr val="C00000"/>
                          </a:solidFill>
                          <a:latin typeface="Zona Pro Regular"/>
                          <a:cs typeface="Times New Roman" pitchFamily="18" charset="0"/>
                        </a:rPr>
                        <a:t>(</a:t>
                      </a:r>
                      <a:r>
                        <a:rPr lang="ru-RU" sz="2400" b="1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8 %)</a:t>
                      </a:r>
                      <a:endParaRPr lang="ru-RU" sz="2400" b="1" i="1" kern="1200" dirty="0">
                        <a:solidFill>
                          <a:srgbClr val="C00000"/>
                        </a:solidFill>
                        <a:latin typeface="Zona Pro Regular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3619">
                <a:tc>
                  <a:txBody>
                    <a:bodyPr/>
                    <a:lstStyle/>
                    <a:p>
                      <a:pPr marR="3397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Сумма возмещения </a:t>
                      </a:r>
                      <a:endParaRPr lang="ru-RU" sz="2000" b="0" dirty="0" smtClean="0">
                        <a:latin typeface="Zona Pro Regular"/>
                        <a:ea typeface="Times New Roman"/>
                        <a:cs typeface="Times New Roman" pitchFamily="18" charset="0"/>
                      </a:endParaRPr>
                    </a:p>
                    <a:p>
                      <a:pPr marR="3397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ru-RU" sz="2000" b="0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руб.)</a:t>
                      </a:r>
                      <a:endParaRPr lang="ru-RU" sz="2000" b="0" dirty="0">
                        <a:latin typeface="Zona Pro Regular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239 736,62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110 946,0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58 387,0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27243">
                <a:tc>
                  <a:txBody>
                    <a:bodyPr/>
                    <a:lstStyle/>
                    <a:p>
                      <a:pPr marR="3397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Сумма возмещения </a:t>
                      </a:r>
                      <a:endParaRPr lang="ru-RU" sz="2000" b="0" dirty="0" smtClean="0">
                        <a:latin typeface="Zona Pro Regular"/>
                        <a:ea typeface="Times New Roman"/>
                        <a:cs typeface="Times New Roman" pitchFamily="18" charset="0"/>
                      </a:endParaRPr>
                    </a:p>
                    <a:p>
                      <a:pPr marR="3397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на </a:t>
                      </a:r>
                      <a:r>
                        <a:rPr lang="ru-RU" sz="2000" b="0" dirty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1 </a:t>
                      </a: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обращение </a:t>
                      </a:r>
                    </a:p>
                    <a:p>
                      <a:pPr marR="3397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latin typeface="Zona Pro Regular"/>
                          <a:ea typeface="Times New Roman"/>
                          <a:cs typeface="Times New Roman" pitchFamily="18" charset="0"/>
                        </a:rPr>
                        <a:t>(в руб.)</a:t>
                      </a:r>
                      <a:endParaRPr lang="ru-RU" sz="2000" b="0" dirty="0">
                        <a:latin typeface="Zona Pro Regular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5 993,4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5 839,2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Zona Pro Regular"/>
                          <a:cs typeface="Times New Roman" pitchFamily="18" charset="0"/>
                        </a:rPr>
                        <a:t>5 307,9</a:t>
                      </a:r>
                      <a:endParaRPr lang="ru-RU" sz="24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4743" y="609599"/>
            <a:ext cx="10234759" cy="407705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2"/>
                </a:solidFill>
                <a:latin typeface="Zona Pro ExtraBold"/>
                <a:cs typeface="Times New Roman" pitchFamily="18" charset="0"/>
              </a:rPr>
              <a:t>Результаты МЭЭ по РС(Я)                                                                              за 2019 г.и оперативные данные за  2020 г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/>
          </a:p>
        </p:txBody>
      </p:sp>
      <p:graphicFrame>
        <p:nvGraphicFramePr>
          <p:cNvPr id="3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2080718"/>
              </p:ext>
            </p:extLst>
          </p:nvPr>
        </p:nvGraphicFramePr>
        <p:xfrm>
          <a:off x="0" y="1451429"/>
          <a:ext cx="12192000" cy="5655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7197"/>
                <a:gridCol w="1588287"/>
                <a:gridCol w="1376516"/>
              </a:tblGrid>
              <a:tr h="35777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Zona Pro Regular"/>
                          <a:cs typeface="Times New Roman" pitchFamily="18" charset="0"/>
                        </a:rPr>
                        <a:t>Показатели</a:t>
                      </a:r>
                      <a:endParaRPr lang="ru-RU" sz="20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Zona Pro Regular"/>
                          <a:cs typeface="Times New Roman" pitchFamily="18" charset="0"/>
                        </a:rPr>
                        <a:t>2019 г.</a:t>
                      </a:r>
                      <a:endParaRPr lang="ru-RU" sz="20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Zona Pro Regular"/>
                          <a:cs typeface="Times New Roman" pitchFamily="18" charset="0"/>
                        </a:rPr>
                        <a:t>2020 г.</a:t>
                      </a:r>
                      <a:endParaRPr lang="ru-RU" sz="20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60499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Всего рассмотрено страховых случаев  при проведении плановых и</a:t>
                      </a:r>
                      <a:r>
                        <a:rPr lang="ru-RU" sz="1600" kern="1200" baseline="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 целевых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МЭЭ </a:t>
                      </a:r>
                      <a:endParaRPr lang="ru-RU" sz="16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Zona Pro Regular"/>
                        </a:rPr>
                        <a:t>119</a:t>
                      </a:r>
                      <a:r>
                        <a:rPr lang="ru-RU" sz="1600" b="0" baseline="0" dirty="0" smtClean="0">
                          <a:latin typeface="Zona Pro Regular"/>
                        </a:rPr>
                        <a:t> 947</a:t>
                      </a:r>
                      <a:endParaRPr lang="ru-RU" sz="1600" b="0" dirty="0">
                        <a:latin typeface="Zona Pro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b="0" dirty="0" smtClean="0">
                        <a:latin typeface="Zona Pro Regular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0" dirty="0" smtClean="0">
                          <a:latin typeface="Zona Pro Regular"/>
                          <a:cs typeface="Times New Roman" pitchFamily="18" charset="0"/>
                        </a:rPr>
                        <a:t>99</a:t>
                      </a:r>
                      <a:r>
                        <a:rPr lang="ru-RU" sz="1600" b="0" baseline="0" dirty="0" smtClean="0">
                          <a:latin typeface="Zona Pro Regular"/>
                          <a:cs typeface="Times New Roman" pitchFamily="18" charset="0"/>
                        </a:rPr>
                        <a:t> 337</a:t>
                      </a:r>
                      <a:endParaRPr lang="ru-RU" sz="1600" b="0" dirty="0" smtClean="0">
                        <a:latin typeface="Zona Pro Regular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6785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Zona Pro Regular"/>
                          <a:cs typeface="Times New Roman" pitchFamily="18" charset="0"/>
                        </a:rPr>
                        <a:t>Выявлено нарушений, всего</a:t>
                      </a:r>
                      <a:endParaRPr lang="ru-RU" sz="16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Zona Pro Regular"/>
                        </a:rPr>
                        <a:t>7 935</a:t>
                      </a:r>
                    </a:p>
                    <a:p>
                      <a:pPr algn="ctr"/>
                      <a:r>
                        <a:rPr lang="ru-RU" sz="1600" b="0" i="1" dirty="0" smtClean="0">
                          <a:solidFill>
                            <a:srgbClr val="FF0000"/>
                          </a:solidFill>
                          <a:latin typeface="Zona Pro Regular"/>
                        </a:rPr>
                        <a:t>7%</a:t>
                      </a:r>
                      <a:endParaRPr lang="ru-RU" sz="1600" b="0" i="1" dirty="0">
                        <a:solidFill>
                          <a:srgbClr val="FF0000"/>
                        </a:solidFill>
                        <a:latin typeface="Zona Pro Regular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Zona Pro Regular"/>
                          <a:cs typeface="Times New Roman" pitchFamily="18" charset="0"/>
                        </a:rPr>
                        <a:t>3</a:t>
                      </a:r>
                      <a:r>
                        <a:rPr lang="ru-RU" sz="1600" b="0" i="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Zona Pro Regular"/>
                          <a:cs typeface="Times New Roman" pitchFamily="18" charset="0"/>
                        </a:rPr>
                        <a:t> 403</a:t>
                      </a:r>
                      <a:endParaRPr lang="ru-RU" sz="1600" b="0" i="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Zona Pro Regular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0" i="1" dirty="0" smtClean="0">
                          <a:solidFill>
                            <a:srgbClr val="FF0000"/>
                          </a:solidFill>
                          <a:latin typeface="Zona Pro Regular"/>
                          <a:cs typeface="Times New Roman" pitchFamily="18" charset="0"/>
                        </a:rPr>
                        <a:t>3%</a:t>
                      </a:r>
                      <a:endParaRPr lang="ru-RU" sz="1600" b="0" i="1" dirty="0">
                        <a:solidFill>
                          <a:srgbClr val="FF0000"/>
                        </a:solidFill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604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Zona Pro Regular"/>
                          <a:cs typeface="Times New Roman" pitchFamily="18" charset="0"/>
                        </a:rPr>
                        <a:t>в том числе: 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+mn-cs"/>
                        </a:rPr>
                        <a:t>нарушения, связанные с отсутствием в документации информированного добровольного согласия застрахованного лица на медицинское вмешательство или отказа застрахованного лица от медицинского вмешательства, в установленных законом РФ случаях(4.3.);</a:t>
                      </a:r>
                      <a:endParaRPr lang="ru-RU" sz="1600" dirty="0" smtClean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Zona Pro Regular"/>
                          <a:cs typeface="Times New Roman" pitchFamily="18" charset="0"/>
                        </a:rPr>
                        <a:t>755</a:t>
                      </a:r>
                    </a:p>
                    <a:p>
                      <a:pPr algn="ctr"/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Zona Pro Regular"/>
                          <a:cs typeface="Times New Roman" pitchFamily="18" charset="0"/>
                        </a:rPr>
                        <a:t>10%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633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i="1" kern="1200" dirty="0" smtClean="0">
                          <a:solidFill>
                            <a:srgbClr val="FF0000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19%</a:t>
                      </a:r>
                    </a:p>
                  </a:txBody>
                  <a:tcPr anchor="ctr"/>
                </a:tc>
              </a:tr>
              <a:tr h="5779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+mn-cs"/>
                        </a:rPr>
                        <a:t>нарушения, связанные с отсутствием в медицинской документации результатов обследований, осмотров, консультаций специалистов, дневниковых записей, позволяющих оценить динамику состояния здоровья застрахованного лица, объем, характер, условия предоставления медпомощи и провести оценку качества оказанной медицинской помощи (код 4.2.);</a:t>
                      </a:r>
                      <a:endParaRPr lang="ru-RU" sz="16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i="1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1005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i="1" kern="1200" dirty="0" smtClean="0">
                          <a:solidFill>
                            <a:srgbClr val="FF0000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13%</a:t>
                      </a:r>
                      <a:endParaRPr lang="ru-RU" sz="1600" b="0" i="1" kern="1200" dirty="0">
                        <a:solidFill>
                          <a:srgbClr val="FF0000"/>
                        </a:solidFill>
                        <a:latin typeface="Zona Pro Regular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622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i="1" kern="1200" dirty="0" smtClean="0">
                          <a:solidFill>
                            <a:srgbClr val="FF0000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18%</a:t>
                      </a:r>
                    </a:p>
                  </a:txBody>
                  <a:tcPr anchor="ctr"/>
                </a:tc>
              </a:tr>
              <a:tr h="4678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+mn-cs"/>
                        </a:rPr>
                        <a:t>нарушения, связанные с несоответствием данных медицинской документации данным реестра счетов  (4.6).</a:t>
                      </a:r>
                      <a:endParaRPr lang="ru-RU" sz="16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b="1" i="1" dirty="0" smtClean="0">
                        <a:solidFill>
                          <a:schemeClr val="tx1"/>
                        </a:solidFill>
                        <a:latin typeface="Zona Pro Regular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0" i="1" dirty="0" smtClean="0">
                          <a:solidFill>
                            <a:schemeClr val="tx1"/>
                          </a:solidFill>
                          <a:latin typeface="Zona Pro Regular"/>
                          <a:cs typeface="Times New Roman" pitchFamily="18" charset="0"/>
                        </a:rPr>
                        <a:t>535</a:t>
                      </a:r>
                    </a:p>
                    <a:p>
                      <a:pPr algn="ctr"/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Zona Pro Regular"/>
                          <a:cs typeface="Times New Roman" pitchFamily="18" charset="0"/>
                        </a:rPr>
                        <a:t>7%</a:t>
                      </a:r>
                    </a:p>
                    <a:p>
                      <a:pPr algn="ctr"/>
                      <a:endParaRPr lang="ru-RU" sz="1600" b="1" i="1" dirty="0">
                        <a:solidFill>
                          <a:schemeClr val="tx1"/>
                        </a:solidFill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0" i="0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617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600" b="0" i="1" kern="1200" dirty="0" smtClean="0">
                          <a:solidFill>
                            <a:srgbClr val="FF0000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18%</a:t>
                      </a:r>
                      <a:endParaRPr lang="ru-RU" sz="1600" b="0" i="1" kern="1200" dirty="0">
                        <a:solidFill>
                          <a:srgbClr val="FF0000"/>
                        </a:solidFill>
                        <a:latin typeface="Zona Pro Regular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1281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Zona Pro Regular"/>
                          <a:cs typeface="Times New Roman" pitchFamily="18" charset="0"/>
                        </a:rPr>
                        <a:t>Удержано средств по результатам ЭКМП  (в руб.)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Zona Pro Regular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61 621 316</a:t>
                      </a:r>
                      <a:endParaRPr lang="ru-RU" sz="1600" b="1" kern="1200" dirty="0">
                        <a:solidFill>
                          <a:schemeClr val="dk1"/>
                        </a:solidFill>
                        <a:latin typeface="Zona Pro Regular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Zona Pro Regular"/>
                          <a:cs typeface="Times New Roman" pitchFamily="18" charset="0"/>
                        </a:rPr>
                        <a:t>61 181 240</a:t>
                      </a:r>
                      <a:endParaRPr lang="ru-RU" sz="16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2330385"/>
              </p:ext>
            </p:extLst>
          </p:nvPr>
        </p:nvGraphicFramePr>
        <p:xfrm>
          <a:off x="107503" y="1741714"/>
          <a:ext cx="12084496" cy="54355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3811"/>
                <a:gridCol w="1175657"/>
                <a:gridCol w="1045028"/>
              </a:tblGrid>
              <a:tr h="36277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Zona Pro Regular"/>
                          <a:cs typeface="Times New Roman" pitchFamily="18" charset="0"/>
                        </a:rPr>
                        <a:t>Показатели</a:t>
                      </a:r>
                      <a:endParaRPr lang="ru-RU" sz="20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Zona Pro Regular"/>
                          <a:cs typeface="Times New Roman" pitchFamily="18" charset="0"/>
                        </a:rPr>
                        <a:t>2019г.</a:t>
                      </a:r>
                      <a:endParaRPr lang="ru-RU" sz="20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Zona Pro Regular"/>
                          <a:cs typeface="Times New Roman" pitchFamily="18" charset="0"/>
                        </a:rPr>
                        <a:t>2020г.</a:t>
                      </a:r>
                      <a:endParaRPr lang="ru-RU" sz="20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425927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Всего рассмотрено страховых случаев при проведении плановых и целевых  ЭКМП </a:t>
                      </a:r>
                      <a:endParaRPr lang="ru-RU" sz="18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Zona Pro Regular"/>
                          <a:cs typeface="Times New Roman" pitchFamily="18" charset="0"/>
                        </a:rPr>
                        <a:t>60 509</a:t>
                      </a:r>
                      <a:endParaRPr lang="ru-RU" sz="18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44 821</a:t>
                      </a:r>
                    </a:p>
                  </a:txBody>
                  <a:tcPr anchor="ctr"/>
                </a:tc>
              </a:tr>
              <a:tr h="44057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Zona Pro Regular"/>
                          <a:cs typeface="Times New Roman" pitchFamily="18" charset="0"/>
                        </a:rPr>
                        <a:t>Выявлено нарушений всего:</a:t>
                      </a:r>
                      <a:endParaRPr lang="ru-RU" sz="18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dirty="0" smtClean="0">
                          <a:solidFill>
                            <a:schemeClr val="tx1"/>
                          </a:solidFill>
                          <a:latin typeface="Zona Pro Regular"/>
                          <a:cs typeface="Times New Roman" pitchFamily="18" charset="0"/>
                        </a:rPr>
                        <a:t>10</a:t>
                      </a:r>
                      <a:r>
                        <a:rPr lang="ru-RU" sz="1800" b="0" i="0" baseline="0" dirty="0" smtClean="0">
                          <a:solidFill>
                            <a:schemeClr val="tx1"/>
                          </a:solidFill>
                          <a:latin typeface="Zona Pro Regular"/>
                          <a:cs typeface="Times New Roman" pitchFamily="18" charset="0"/>
                        </a:rPr>
                        <a:t> 851</a:t>
                      </a:r>
                    </a:p>
                    <a:p>
                      <a:pPr algn="ctr"/>
                      <a:r>
                        <a:rPr lang="ru-RU" sz="1800" b="0" i="1" baseline="0" dirty="0" smtClean="0">
                          <a:solidFill>
                            <a:srgbClr val="C00000"/>
                          </a:solidFill>
                          <a:latin typeface="Zona Pro Regular"/>
                          <a:cs typeface="Times New Roman" pitchFamily="18" charset="0"/>
                        </a:rPr>
                        <a:t>18%</a:t>
                      </a:r>
                      <a:endParaRPr lang="ru-RU" sz="1800" b="0" i="1" dirty="0">
                        <a:solidFill>
                          <a:srgbClr val="C00000"/>
                        </a:solidFill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800" b="0" i="0" kern="1200" dirty="0" smtClean="0">
                          <a:solidFill>
                            <a:schemeClr val="tx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6604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800" b="0" i="1" kern="1200" dirty="0" smtClean="0">
                          <a:solidFill>
                            <a:srgbClr val="C00000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15%</a:t>
                      </a:r>
                    </a:p>
                  </a:txBody>
                  <a:tcPr anchor="ctr"/>
                </a:tc>
              </a:tr>
              <a:tr h="92087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нарушения, связанные с невыполнением, несвоевременным или ненадлежащим выполнением необходимых пациенту диагностических и (или) лечебных мероприятий, оперативных вмешательств в соответствии с порядками оказания медицинской помощи, на основе клинических рекомендаций и с учетом стандартов медпомощи, в т.ч. рекомендаций по применению методов профилактики, диагностики, лечения и реабилитации, данных мед-ми работниками национальных медицинских исследовательских центров в ходе консультаций/консилиумов с прим-ем телемедицинских технологий, не повлиявшее на состояние здоровья застрахованного лица (3.2.1.);</a:t>
                      </a:r>
                      <a:endParaRPr lang="ru-RU" sz="12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5 548</a:t>
                      </a:r>
                    </a:p>
                    <a:p>
                      <a:pPr algn="ctr"/>
                      <a:r>
                        <a:rPr lang="ru-RU" i="1" dirty="0" smtClean="0">
                          <a:solidFill>
                            <a:srgbClr val="FF0000"/>
                          </a:solidFill>
                        </a:rPr>
                        <a:t>48%</a:t>
                      </a:r>
                      <a:endParaRPr lang="ru-RU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2 821  </a:t>
                      </a:r>
                      <a:r>
                        <a:rPr lang="ru-RU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43%</a:t>
                      </a:r>
                      <a:endParaRPr lang="ru-RU" sz="1800" b="1" i="1" dirty="0">
                        <a:solidFill>
                          <a:srgbClr val="FF0000"/>
                        </a:solidFill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5574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нарушения, связанные с невыполнением, несвоевременным или ненадлежащим выполнением необходимых пациенту диагностических и (или) лечебных мероприятий, оперативных вмешательств в соответствии с порядками оказания медицинской помощи, на основе клин-их рекомендаций и с учетом стандартов медпомощи, в т.ч. рекомендаций по применению методов профилактики, диагностики, лечения и реабилитации, данных медицинскими работниками национальных медицинских исследовательских центров в ходе консультаций/консилиумов с применением телемедицинских технологий, приведшее к ухудшению состояния здоровья застрахованного лица, либо создавшее риск прогрессирования имеющегося заболевания, либо создавшее риск возникновения нового заболевания (за исключением случаев отказа застрахованного лица от медицинского</a:t>
                      </a:r>
                      <a:r>
                        <a:rPr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вмешательства, в установленных законодательством РФ случаях)  (3.2.3);</a:t>
                      </a:r>
                      <a:endParaRPr lang="ru-RU" sz="18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2 075</a:t>
                      </a:r>
                    </a:p>
                    <a:p>
                      <a:pPr algn="ctr"/>
                      <a:r>
                        <a:rPr lang="ru-RU" i="1" dirty="0" smtClean="0">
                          <a:solidFill>
                            <a:srgbClr val="FF0000"/>
                          </a:solidFill>
                        </a:rPr>
                        <a:t>18%</a:t>
                      </a:r>
                      <a:endParaRPr lang="ru-RU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2 303 </a:t>
                      </a:r>
                      <a:r>
                        <a:rPr lang="ru-RU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35% </a:t>
                      </a:r>
                      <a:endParaRPr lang="ru-RU" sz="1800" b="1" i="1" dirty="0">
                        <a:solidFill>
                          <a:srgbClr val="FF0000"/>
                        </a:solidFill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3716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нарушения, связанные с отсутствием в медицинской документации результатов обследований, осмотров, консультаций специалистов, дневниковых записей, позволяющих оценить динамику состояния здоровья застрахованного лица, объем, характер, условия предоставления медпомощи и провести оценку качества оказанной медицинской помощи  (4.2).</a:t>
                      </a:r>
                      <a:endParaRPr lang="ru-RU" sz="18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1 203</a:t>
                      </a:r>
                    </a:p>
                    <a:p>
                      <a:pPr algn="ctr"/>
                      <a:r>
                        <a:rPr lang="ru-RU" i="1" dirty="0" smtClean="0">
                          <a:solidFill>
                            <a:srgbClr val="FF0000"/>
                          </a:solidFill>
                        </a:rPr>
                        <a:t>10%</a:t>
                      </a:r>
                      <a:endParaRPr lang="ru-RU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628 </a:t>
                      </a:r>
                    </a:p>
                    <a:p>
                      <a:pPr algn="ctr"/>
                      <a:r>
                        <a:rPr lang="ru-RU" sz="180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10% </a:t>
                      </a:r>
                      <a:endParaRPr lang="ru-RU" sz="1800" b="1" i="1" dirty="0">
                        <a:solidFill>
                          <a:srgbClr val="FF0000"/>
                        </a:solidFill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392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Zona Pro Regular"/>
                          <a:cs typeface="Times New Roman" pitchFamily="18" charset="0"/>
                        </a:rPr>
                        <a:t>Удержано средств по результатам ЭКМП  (в руб.)</a:t>
                      </a:r>
                      <a:endParaRPr lang="ru-RU" sz="1400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Zona Pro Regular"/>
                          <a:ea typeface="+mn-ea"/>
                          <a:cs typeface="Times New Roman" pitchFamily="18" charset="0"/>
                        </a:rPr>
                        <a:t>93 364 240,7</a:t>
                      </a:r>
                      <a:endParaRPr lang="ru-RU" sz="1200" b="1" kern="1200" dirty="0">
                        <a:solidFill>
                          <a:schemeClr val="dk1"/>
                        </a:solidFill>
                        <a:latin typeface="Zona Pro Regular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Zona Pro Regular"/>
                          <a:cs typeface="Times New Roman" pitchFamily="18" charset="0"/>
                        </a:rPr>
                        <a:t>64 33121,9</a:t>
                      </a:r>
                      <a:endParaRPr lang="ru-RU" sz="1200" b="1" dirty="0">
                        <a:latin typeface="Zona Pro Regular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009291" y="261257"/>
            <a:ext cx="10110840" cy="998199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Garamond" pitchFamily="18" charset="0"/>
              </a:rPr>
              <a:t/>
            </a:r>
            <a:br>
              <a:rPr lang="ru-RU" sz="2400" b="1" dirty="0" smtClean="0">
                <a:latin typeface="Garamond" pitchFamily="18" charset="0"/>
              </a:rPr>
            </a:br>
            <a:r>
              <a:rPr lang="ru-RU" sz="3100" dirty="0" smtClean="0">
                <a:solidFill>
                  <a:schemeClr val="bg2">
                    <a:lumMod val="25000"/>
                  </a:schemeClr>
                </a:solidFill>
                <a:latin typeface="Zona Pro ExtraBold"/>
                <a:cs typeface="Times New Roman" pitchFamily="18" charset="0"/>
              </a:rPr>
              <a:t>Результаты ЭКМП по РС(Я) за 2019 г. и </a:t>
            </a:r>
            <a:br>
              <a:rPr lang="ru-RU" sz="3100" dirty="0" smtClean="0">
                <a:solidFill>
                  <a:schemeClr val="bg2">
                    <a:lumMod val="25000"/>
                  </a:schemeClr>
                </a:solidFill>
                <a:latin typeface="Zona Pro ExtraBold"/>
                <a:cs typeface="Times New Roman" pitchFamily="18" charset="0"/>
              </a:rPr>
            </a:br>
            <a:r>
              <a:rPr lang="ru-RU" sz="3100" dirty="0" smtClean="0">
                <a:solidFill>
                  <a:schemeClr val="bg2">
                    <a:lumMod val="25000"/>
                  </a:schemeClr>
                </a:solidFill>
                <a:latin typeface="Zona Pro ExtraBold"/>
                <a:cs typeface="Times New Roman" pitchFamily="18" charset="0"/>
              </a:rPr>
              <a:t>оперативные данные за  2020г.</a:t>
            </a:r>
            <a:endParaRPr lang="ru-RU" sz="3100" dirty="0">
              <a:solidFill>
                <a:schemeClr val="bg2">
                  <a:lumMod val="25000"/>
                </a:schemeClr>
              </a:solidFill>
              <a:latin typeface="Zona Pro ExtraBold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лис ДМС - Добровольное Медицинское страхование">
            <a:extLst>
              <a:ext uri="{FF2B5EF4-FFF2-40B4-BE49-F238E27FC236}">
                <a16:creationId xmlns="" xmlns:a16="http://schemas.microsoft.com/office/drawing/2014/main" id="{FC03719E-197B-4F1E-86A0-50C43BDBCC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51" b="15521"/>
          <a:stretch/>
        </p:blipFill>
        <p:spPr bwMode="auto">
          <a:xfrm>
            <a:off x="4767454" y="1950134"/>
            <a:ext cx="7424546" cy="4907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F8A598BC-83D7-49F1-AE06-D8EFD10D10BF}"/>
              </a:ext>
            </a:extLst>
          </p:cNvPr>
          <p:cNvSpPr/>
          <p:nvPr/>
        </p:nvSpPr>
        <p:spPr>
          <a:xfrm>
            <a:off x="317500" y="2762934"/>
            <a:ext cx="6354042" cy="646331"/>
          </a:xfrm>
          <a:prstGeom prst="rect">
            <a:avLst/>
          </a:prstGeom>
          <a:scene3d>
            <a:camera prst="orthographicFront">
              <a:rot lat="60000" lon="0" rev="0"/>
            </a:camera>
            <a:lightRig rig="threePt" dir="t"/>
          </a:scene3d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1A4DA0"/>
                </a:solidFill>
                <a:latin typeface="Zona Pro ExtraBold"/>
              </a:rPr>
              <a:t>СПАСИБО ЗА ВНИМАНИЕ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D29A9BC-F09C-43F0-B9B0-D957410D2385}"/>
              </a:ext>
            </a:extLst>
          </p:cNvPr>
          <p:cNvSpPr txBox="1"/>
          <p:nvPr/>
        </p:nvSpPr>
        <p:spPr>
          <a:xfrm>
            <a:off x="317500" y="3858758"/>
            <a:ext cx="6637484" cy="1477328"/>
          </a:xfrm>
          <a:prstGeom prst="rect">
            <a:avLst/>
          </a:prstGeom>
          <a:noFill/>
          <a:scene3d>
            <a:camera prst="orthographicFront">
              <a:rot lat="600000" lon="0" rev="0"/>
            </a:camera>
            <a:lightRig rig="threePt" dir="t"/>
          </a:scene3d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rgbClr val="2F527C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ru-RU" sz="1800" b="1" dirty="0" smtClean="0">
                <a:solidFill>
                  <a:srgbClr val="0E2956"/>
                </a:solidFill>
                <a:latin typeface="Zona Pro Regular"/>
              </a:rPr>
              <a:t>Тихонова Инна Алексеевна</a:t>
            </a:r>
            <a:endParaRPr lang="ru-RU" sz="1800" b="1" dirty="0">
              <a:solidFill>
                <a:srgbClr val="0E2956"/>
              </a:solidFill>
              <a:latin typeface="Zona Pro Regular"/>
            </a:endParaRPr>
          </a:p>
          <a:p>
            <a:r>
              <a:rPr lang="ru-RU" sz="1200" b="1" dirty="0">
                <a:solidFill>
                  <a:srgbClr val="0E2956"/>
                </a:solidFill>
                <a:latin typeface="Zona Pro Regular"/>
              </a:rPr>
              <a:t>начальник </a:t>
            </a:r>
            <a:r>
              <a:rPr lang="ru-RU" sz="1200" b="1" dirty="0" smtClean="0">
                <a:solidFill>
                  <a:srgbClr val="0E2956"/>
                </a:solidFill>
                <a:latin typeface="Zona Pro Regular"/>
              </a:rPr>
              <a:t> отдела по защиты прав застрахованных</a:t>
            </a:r>
          </a:p>
          <a:p>
            <a:r>
              <a:rPr lang="ru-RU" sz="1200" dirty="0" smtClean="0">
                <a:solidFill>
                  <a:srgbClr val="0E2956"/>
                </a:solidFill>
                <a:latin typeface="Zona Pro Regular"/>
              </a:rPr>
              <a:t>Российская Федерация, Республика Саха </a:t>
            </a:r>
            <a:r>
              <a:rPr lang="ru-RU" sz="1200" dirty="0">
                <a:solidFill>
                  <a:srgbClr val="0E2956"/>
                </a:solidFill>
                <a:latin typeface="Zona Pro Regular"/>
              </a:rPr>
              <a:t>(Якутия),</a:t>
            </a:r>
          </a:p>
          <a:p>
            <a:r>
              <a:rPr lang="ru-RU" sz="1200" dirty="0">
                <a:solidFill>
                  <a:srgbClr val="0E2956"/>
                </a:solidFill>
                <a:latin typeface="Zona Pro Regular"/>
              </a:rPr>
              <a:t>677027, </a:t>
            </a:r>
            <a:r>
              <a:rPr lang="ru-RU" sz="1200" dirty="0" err="1">
                <a:solidFill>
                  <a:srgbClr val="0E2956"/>
                </a:solidFill>
                <a:latin typeface="Zona Pro Regular"/>
              </a:rPr>
              <a:t>г.Якутск</a:t>
            </a:r>
            <a:r>
              <a:rPr lang="ru-RU" sz="1200" dirty="0">
                <a:solidFill>
                  <a:srgbClr val="0E2956"/>
                </a:solidFill>
                <a:latin typeface="Zona Pro Regular"/>
              </a:rPr>
              <a:t>, </a:t>
            </a:r>
            <a:r>
              <a:rPr lang="ru-RU" sz="1200" dirty="0" err="1">
                <a:solidFill>
                  <a:srgbClr val="0E2956"/>
                </a:solidFill>
                <a:latin typeface="Zona Pro Regular"/>
              </a:rPr>
              <a:t>ул.Кирова</a:t>
            </a:r>
            <a:r>
              <a:rPr lang="ru-RU" sz="1200" dirty="0">
                <a:solidFill>
                  <a:srgbClr val="0E2956"/>
                </a:solidFill>
                <a:latin typeface="Zona Pro Regular"/>
              </a:rPr>
              <a:t>, 21Б.</a:t>
            </a:r>
          </a:p>
          <a:p>
            <a:r>
              <a:rPr lang="ru-RU" sz="1200" dirty="0">
                <a:solidFill>
                  <a:srgbClr val="0E2956"/>
                </a:solidFill>
                <a:latin typeface="Zona Pro Regular"/>
              </a:rPr>
              <a:t>Телефон: +7 (4112) 507-203</a:t>
            </a:r>
            <a:endParaRPr lang="en-US" sz="1200" dirty="0">
              <a:solidFill>
                <a:srgbClr val="0E2956"/>
              </a:solidFill>
              <a:latin typeface="Zona Pro Regular"/>
            </a:endParaRPr>
          </a:p>
          <a:p>
            <a:r>
              <a:rPr lang="ru-RU" sz="1200" dirty="0">
                <a:solidFill>
                  <a:srgbClr val="0E2956"/>
                </a:solidFill>
                <a:latin typeface="Zona Pro Regular"/>
              </a:rPr>
              <a:t>E-</a:t>
            </a:r>
            <a:r>
              <a:rPr lang="ru-RU" sz="1200" dirty="0" err="1">
                <a:solidFill>
                  <a:srgbClr val="0E2956"/>
                </a:solidFill>
                <a:latin typeface="Zona Pro Regular"/>
              </a:rPr>
              <a:t>mail</a:t>
            </a:r>
            <a:r>
              <a:rPr lang="ru-RU" sz="1200" dirty="0">
                <a:solidFill>
                  <a:srgbClr val="0E2956"/>
                </a:solidFill>
                <a:latin typeface="Zona Pro Regular"/>
              </a:rPr>
              <a:t>: </a:t>
            </a:r>
            <a:r>
              <a:rPr lang="en-US" sz="1200" dirty="0">
                <a:solidFill>
                  <a:srgbClr val="0E2956"/>
                </a:solidFill>
                <a:latin typeface="Zona Pro Regular"/>
              </a:rPr>
              <a:t>general@oms.sakhanet.ru</a:t>
            </a:r>
            <a:endParaRPr lang="ru-RU" sz="1200" dirty="0">
              <a:solidFill>
                <a:srgbClr val="0E2956"/>
              </a:solidFill>
              <a:latin typeface="Zona Pro Regular"/>
            </a:endParaRPr>
          </a:p>
          <a:p>
            <a:r>
              <a:rPr lang="en-US" sz="1200" dirty="0">
                <a:solidFill>
                  <a:srgbClr val="0E2956"/>
                </a:solidFill>
                <a:latin typeface="Zona Pro Regular"/>
              </a:rPr>
              <a:t>www.sakhaoms.ru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81FCBCE8-41AA-4E37-9BE4-BFA82481BC9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5310" y="546258"/>
            <a:ext cx="1537980" cy="1537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56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khaOMS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akhaoms">
      <a:majorFont>
        <a:latin typeface="Zona Pro ExtraBold"/>
        <a:ea typeface=""/>
        <a:cs typeface=""/>
      </a:majorFont>
      <a:minorFont>
        <a:latin typeface="Zona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khaOMS" id="{47181DB5-AD8E-4DBB-83D5-1CC8BFF224D4}" vid="{2A287B2B-516D-4817-B504-AA13EF4F96D9}"/>
    </a:ext>
  </a:extLst>
</a:theme>
</file>

<file path=ppt/theme/theme2.xml><?xml version="1.0" encoding="utf-8"?>
<a:theme xmlns:a="http://schemas.openxmlformats.org/drawingml/2006/main" name="1_SakhaOMS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akhaoms">
      <a:majorFont>
        <a:latin typeface="Zona Pro ExtraBold"/>
        <a:ea typeface=""/>
        <a:cs typeface=""/>
      </a:majorFont>
      <a:minorFont>
        <a:latin typeface="Zona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khaOMS" id="{5C72C940-40E0-4ECF-AA03-C43B4F1394F6}" vid="{75C155A3-9C57-4A46-9E4E-997E32BDD7F9}"/>
    </a:ext>
  </a:extLst>
</a:theme>
</file>

<file path=ppt/theme/theme3.xml><?xml version="1.0" encoding="utf-8"?>
<a:theme xmlns:a="http://schemas.openxmlformats.org/drawingml/2006/main" name="2_SakhaOMS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Sakhaoms">
      <a:majorFont>
        <a:latin typeface="Zona Pro ExtraBold"/>
        <a:ea typeface=""/>
        <a:cs typeface=""/>
      </a:majorFont>
      <a:minorFont>
        <a:latin typeface="Zona Pro Regular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khaOMS" id="{5C72C940-40E0-4ECF-AA03-C43B4F1394F6}" vid="{75C155A3-9C57-4A46-9E4E-997E32BDD7F9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SakhaOMS</Template>
  <TotalTime>795</TotalTime>
  <Words>853</Words>
  <Application>Microsoft Office PowerPoint</Application>
  <PresentationFormat>Произвольный</PresentationFormat>
  <Paragraphs>190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SakhaOMS</vt:lpstr>
      <vt:lpstr>1_SakhaOMS</vt:lpstr>
      <vt:lpstr>2_SakhaOMS</vt:lpstr>
      <vt:lpstr>Презентация PowerPoint</vt:lpstr>
      <vt:lpstr>Структура обращений РС(Я)  за 2018 – 2019гг. и оперативные данные за 2020г. </vt:lpstr>
      <vt:lpstr>Структура обоснованных жалоб РС(Я)  за 2018 – 2019гг. и оперативные данные за 2020г. </vt:lpstr>
      <vt:lpstr>Результаты рассмотрения обоснованных жалоб МО РС(Я) за 2018-2019 гг. и оперативные данные 2020 г.</vt:lpstr>
      <vt:lpstr>Результаты МЭЭ по РС(Я)                                                                              за 2019 г.и оперативные данные за  2020 г.</vt:lpstr>
      <vt:lpstr> Результаты ЭКМП по РС(Я) за 2019 г. и  оперативные данные за  2020г.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Василий Охлопков</dc:creator>
  <cp:lastModifiedBy>tihonovaia</cp:lastModifiedBy>
  <cp:revision>166</cp:revision>
  <dcterms:created xsi:type="dcterms:W3CDTF">2020-05-27T03:54:11Z</dcterms:created>
  <dcterms:modified xsi:type="dcterms:W3CDTF">2021-02-10T04:41:32Z</dcterms:modified>
</cp:coreProperties>
</file>